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pn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6"/>
  </p:notesMasterIdLst>
  <p:sldIdLst>
    <p:sldId id="256" r:id="rId2"/>
    <p:sldId id="450" r:id="rId3"/>
    <p:sldId id="492" r:id="rId4"/>
    <p:sldId id="451" r:id="rId5"/>
    <p:sldId id="452" r:id="rId6"/>
    <p:sldId id="453" r:id="rId7"/>
    <p:sldId id="454" r:id="rId8"/>
    <p:sldId id="455" r:id="rId9"/>
    <p:sldId id="456" r:id="rId10"/>
    <p:sldId id="493" r:id="rId11"/>
    <p:sldId id="458" r:id="rId12"/>
    <p:sldId id="459" r:id="rId13"/>
    <p:sldId id="460" r:id="rId14"/>
    <p:sldId id="461" r:id="rId15"/>
    <p:sldId id="462" r:id="rId16"/>
    <p:sldId id="463" r:id="rId17"/>
    <p:sldId id="464" r:id="rId18"/>
    <p:sldId id="465" r:id="rId19"/>
    <p:sldId id="466" r:id="rId20"/>
    <p:sldId id="467" r:id="rId21"/>
    <p:sldId id="468" r:id="rId22"/>
    <p:sldId id="469" r:id="rId23"/>
    <p:sldId id="470" r:id="rId24"/>
    <p:sldId id="471" r:id="rId25"/>
    <p:sldId id="472" r:id="rId26"/>
    <p:sldId id="476" r:id="rId27"/>
    <p:sldId id="473" r:id="rId28"/>
    <p:sldId id="474" r:id="rId29"/>
    <p:sldId id="475" r:id="rId30"/>
    <p:sldId id="477" r:id="rId31"/>
    <p:sldId id="478" r:id="rId32"/>
    <p:sldId id="479" r:id="rId33"/>
    <p:sldId id="480" r:id="rId34"/>
    <p:sldId id="481" r:id="rId35"/>
    <p:sldId id="482" r:id="rId36"/>
    <p:sldId id="483" r:id="rId37"/>
    <p:sldId id="484" r:id="rId38"/>
    <p:sldId id="485" r:id="rId39"/>
    <p:sldId id="486" r:id="rId40"/>
    <p:sldId id="487" r:id="rId41"/>
    <p:sldId id="488" r:id="rId42"/>
    <p:sldId id="489" r:id="rId43"/>
    <p:sldId id="490" r:id="rId44"/>
    <p:sldId id="491" r:id="rId4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1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C032E1-8B82-4FF6-9CFF-217BE7870986}" type="datetimeFigureOut">
              <a:rPr lang="zh-CN" altLang="en-US" smtClean="0"/>
              <a:t>2021/7/26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E39EAE-2D05-483A-AC69-7327D95827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10822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2690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20624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786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6960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3951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856F1D-F5E7-467D-9ADF-5545DB012D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5149711-81CB-4B25-ABAE-1023FF3253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96C2E04-E2AC-4D45-B995-EF25AC4263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13F22-7A9D-4924-B428-F44648C78B87}" type="datetimeFigureOut">
              <a:rPr lang="zh-CN" altLang="en-US" smtClean="0"/>
              <a:t>2021/7/26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39B415E-0F06-474F-A377-E4768190C5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6079608-3301-4CF5-975E-45B2351E3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CF24CB-CEDE-4ABD-8CEA-A81073CCA1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735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031DFF-F949-42FB-973F-DCBC0079A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728F1FA-C6B8-4E3B-A325-FBF56FB7C1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EF86E2E-7E36-472D-A9E9-9922831226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13F22-7A9D-4924-B428-F44648C78B87}" type="datetimeFigureOut">
              <a:rPr lang="zh-CN" altLang="en-US" smtClean="0"/>
              <a:t>2021/7/26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3E737B7-08DB-495E-9638-7CC3FEDB36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4389BEE-EDCA-423A-A6C4-1AF64B466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CF24CB-CEDE-4ABD-8CEA-A81073CCA1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06231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F9B23744-4291-4B28-98EE-1BC339D9BE1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BB5D3E7-5B5D-4D5C-A062-515B1C14B6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B5F75E0-F945-40CD-B498-C545A3D5E4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13F22-7A9D-4924-B428-F44648C78B87}" type="datetimeFigureOut">
              <a:rPr lang="zh-CN" altLang="en-US" smtClean="0"/>
              <a:t>2021/7/26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F1E4EE1-BA32-4DB9-9527-92EBB64819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F3BD744-788F-4255-969B-5020B5E21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CF24CB-CEDE-4ABD-8CEA-A81073CCA1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45804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/>
          <p:cNvCxnSpPr/>
          <p:nvPr userDrawn="1"/>
        </p:nvCxnSpPr>
        <p:spPr>
          <a:xfrm>
            <a:off x="604434" y="1196392"/>
            <a:ext cx="10983132" cy="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21207" y="448056"/>
            <a:ext cx="7907898" cy="640080"/>
          </a:xfrm>
        </p:spPr>
        <p:txBody>
          <a:bodyPr anchor="b" anchorCtr="0">
            <a:noAutofit/>
          </a:bodyPr>
          <a:lstStyle>
            <a:lvl1pPr>
              <a:defRPr sz="40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9496" y="1435607"/>
            <a:ext cx="11048070" cy="4225939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28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lang="en-US" sz="28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lang="en-US" sz="28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lang="en-US" sz="28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lang="en-US"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marL="0" lvl="0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 dirty="0"/>
              <a:t>Edit Master text styles</a:t>
            </a:r>
          </a:p>
          <a:p>
            <a:pPr marL="0" lvl="1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 dirty="0"/>
              <a:t>Second level</a:t>
            </a:r>
          </a:p>
          <a:p>
            <a:pPr marL="0" lvl="2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 dirty="0"/>
              <a:t>Third level</a:t>
            </a:r>
          </a:p>
          <a:p>
            <a:pPr marL="0" lvl="3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 dirty="0"/>
              <a:t>Fourth level</a:t>
            </a:r>
          </a:p>
          <a:p>
            <a:pPr marL="0" lvl="4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279122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33833C-2FC1-4AB7-BB3B-4373C549D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238DD9-09B9-46A7-AE8E-EF382B7A0A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81C7525-5A50-4697-ABBD-B404919C94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13F22-7A9D-4924-B428-F44648C78B87}" type="datetimeFigureOut">
              <a:rPr lang="zh-CN" altLang="en-US" smtClean="0"/>
              <a:t>2021/7/26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E04E5E0-C2EC-49D0-A5CE-3E846420BC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1F49810-FB65-46E4-A4DA-61FB02293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CF24CB-CEDE-4ABD-8CEA-A81073CCA1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52794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C1BF7BD-411F-490D-8F68-98A14F9CEA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351529D-74A9-4B75-8D72-D8455D567E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A1358EF-DCAD-44F9-8AB7-B82DB4F912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13F22-7A9D-4924-B428-F44648C78B87}" type="datetimeFigureOut">
              <a:rPr lang="zh-CN" altLang="en-US" smtClean="0"/>
              <a:t>2021/7/26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3E17359-5039-4474-8CC4-2185DE6714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FF69756-083D-4C87-862E-DF3850B572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CF24CB-CEDE-4ABD-8CEA-A81073CCA1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0890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3012D60-7762-4D78-8AA6-8047F9892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70040A4-2B2F-46FE-AE3E-ECE294751DF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F45B703-C08D-482B-A2C5-35FACA7A03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2492FF3-946F-4FD5-B362-8D8C4092E8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13F22-7A9D-4924-B428-F44648C78B87}" type="datetimeFigureOut">
              <a:rPr lang="zh-CN" altLang="en-US" smtClean="0"/>
              <a:t>2021/7/26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DA77519-D3B3-403F-B218-AD56B7E72B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D71C608-E8C7-4A39-91EA-A3A2D71E6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CF24CB-CEDE-4ABD-8CEA-A81073CCA1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68662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8F4256-B3D7-4A04-AF87-76A7B2086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E184912-F879-4F40-BB5E-5349163979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2FFD590-2DA9-4691-A4A8-E1068CCD75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69F6B5C6-0644-4CDC-A990-7CEA22CD9D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637B5E5-1D2F-4EB3-BE8A-386F67D3555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D16B3630-FE6E-43F4-855D-58733CB4F8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13F22-7A9D-4924-B428-F44648C78B87}" type="datetimeFigureOut">
              <a:rPr lang="zh-CN" altLang="en-US" smtClean="0"/>
              <a:t>2021/7/26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A8AF8B2B-681A-4F4C-A10B-34CD8032EF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ED77B2D-753D-48A5-82AC-5DC417B34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CF24CB-CEDE-4ABD-8CEA-A81073CCA1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71352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0A4B66-1E15-4F62-A676-81E18B8DC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01D5D721-B8AB-4042-819C-616AAB8A08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13F22-7A9D-4924-B428-F44648C78B87}" type="datetimeFigureOut">
              <a:rPr lang="zh-CN" altLang="en-US" smtClean="0"/>
              <a:t>2021/7/26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0496A8D-D2D6-4D4D-9D2C-EAD501512B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5879154-B1E8-4BCC-87F7-EA77295E4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CF24CB-CEDE-4ABD-8CEA-A81073CCA1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87686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422D6448-511D-4C53-A001-11E7C7F395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13F22-7A9D-4924-B428-F44648C78B87}" type="datetimeFigureOut">
              <a:rPr lang="zh-CN" altLang="en-US" smtClean="0"/>
              <a:t>2021/7/26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5A1F15B-D60E-4E27-89A5-D937E41B37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EB2E7B6-08D4-4CE8-B7EF-E00B2B66F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CF24CB-CEDE-4ABD-8CEA-A81073CCA1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44062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8A71F4-349E-41DB-BD99-D34014CB56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2998B43-B508-4DC0-BE66-486FA5901D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612F717-80D5-4C86-ABF2-2CEEAE13A0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F1A32B1-AF46-4013-962E-7BB06C74C8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13F22-7A9D-4924-B428-F44648C78B87}" type="datetimeFigureOut">
              <a:rPr lang="zh-CN" altLang="en-US" smtClean="0"/>
              <a:t>2021/7/26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D7DA0CE-9292-4156-8871-6ED4B1DC52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81911AB-323C-458A-965B-4A9B64116B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CF24CB-CEDE-4ABD-8CEA-A81073CCA1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94409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9009DA8-3651-4B05-B7F1-D0545EF57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9DEC4618-B3D4-4CFD-BF98-439E389F776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9A6E3EA-EB56-4C7A-8317-B5A8D461FA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4E2111D-D2E6-428C-B68A-DFC2483A6A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13F22-7A9D-4924-B428-F44648C78B87}" type="datetimeFigureOut">
              <a:rPr lang="zh-CN" altLang="en-US" smtClean="0"/>
              <a:t>2021/7/26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81253BB-EDEC-49ED-BA02-3247322F73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D7DE6E1-6B2B-4C5E-A896-E4F0A2D0D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CF24CB-CEDE-4ABD-8CEA-A81073CCA1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65455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8467A405-0C85-4ED2-8251-A322CFDC2C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595EFB5-4653-4B48-B9E4-D04B961E0E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5F70376-83F4-4316-85DE-7A982092B75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A13F22-7A9D-4924-B428-F44648C78B87}" type="datetimeFigureOut">
              <a:rPr lang="zh-CN" altLang="en-US" smtClean="0"/>
              <a:t>2021/7/26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BC11D25-0DBE-48C5-916A-E64B9F33E5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F9B62DB-D686-48E2-A195-AFD8952BD1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CF24CB-CEDE-4ABD-8CEA-A81073CCA1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67364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2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44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51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C7610ED-2F0F-43CB-8AB7-25A5D4735C7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b="1" dirty="0"/>
              <a:t>学生信息管理系统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687A0FC-F199-41A3-A3F1-1C37590F0C6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——C++</a:t>
            </a:r>
            <a:r>
              <a:rPr lang="zh-CN" altLang="en-US" dirty="0"/>
              <a:t>程序设计实践</a:t>
            </a:r>
            <a:r>
              <a:rPr lang="en-US" altLang="zh-CN" dirty="0"/>
              <a:t>Qt</a:t>
            </a:r>
            <a:r>
              <a:rPr lang="zh-CN" altLang="en-US" dirty="0"/>
              <a:t>项目</a:t>
            </a:r>
            <a:endParaRPr lang="en-US" altLang="zh-CN" dirty="0"/>
          </a:p>
          <a:p>
            <a:r>
              <a:rPr lang="en-US" altLang="zh-CN" dirty="0"/>
              <a:t>Design by </a:t>
            </a:r>
            <a:r>
              <a:rPr lang="zh-CN" altLang="en-US" dirty="0"/>
              <a:t>袁佳哲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960644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226575-7330-4289-AD7B-AE671B9356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7" y="448056"/>
            <a:ext cx="7907898" cy="640080"/>
          </a:xfrm>
        </p:spPr>
        <p:txBody>
          <a:bodyPr/>
          <a:lstStyle/>
          <a:p>
            <a:r>
              <a:rPr lang="zh-CN" altLang="en-US" dirty="0"/>
              <a:t>系统设计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53DAC7E4-5C4D-44EC-B9BA-B1F5451B4E4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98117" y="1416945"/>
            <a:ext cx="2642242" cy="4225939"/>
          </a:xfrm>
        </p:spPr>
        <p:txBody>
          <a:bodyPr/>
          <a:lstStyle/>
          <a:p>
            <a:r>
              <a:rPr lang="zh-CN" altLang="en-US" dirty="0"/>
              <a:t>所有界面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EEFD48A-F596-4132-B80D-27BAD00049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496" y="1976418"/>
            <a:ext cx="2944311" cy="488158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C0F2812-8748-41F9-AE24-E37EECBE3A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7995" y="1997649"/>
            <a:ext cx="2507197" cy="4839119"/>
          </a:xfrm>
          <a:prstGeom prst="rect">
            <a:avLst/>
          </a:prstGeom>
        </p:spPr>
      </p:pic>
      <p:sp>
        <p:nvSpPr>
          <p:cNvPr id="8" name="内容占位符 4">
            <a:extLst>
              <a:ext uri="{FF2B5EF4-FFF2-40B4-BE49-F238E27FC236}">
                <a16:creationId xmlns:a16="http://schemas.microsoft.com/office/drawing/2014/main" id="{951984AC-FAEE-4357-8286-A753DF50346D}"/>
              </a:ext>
            </a:extLst>
          </p:cNvPr>
          <p:cNvSpPr txBox="1">
            <a:spLocks/>
          </p:cNvSpPr>
          <p:nvPr/>
        </p:nvSpPr>
        <p:spPr>
          <a:xfrm>
            <a:off x="3777995" y="1438176"/>
            <a:ext cx="2642242" cy="42259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800" kern="12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800" kern="12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800" kern="12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800" kern="12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所有</a:t>
            </a:r>
            <a:r>
              <a:rPr lang="en-US" altLang="zh-CN" dirty="0" err="1"/>
              <a:t>cpp</a:t>
            </a:r>
            <a:r>
              <a:rPr lang="zh-CN" altLang="en-US" dirty="0"/>
              <a:t>文件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0CD7107A-BD14-44DD-AD8B-543085CCCB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6760" y="2038118"/>
            <a:ext cx="5555240" cy="4100988"/>
          </a:xfrm>
          <a:prstGeom prst="rect">
            <a:avLst/>
          </a:prstGeom>
        </p:spPr>
      </p:pic>
      <p:sp>
        <p:nvSpPr>
          <p:cNvPr id="10" name="内容占位符 4">
            <a:extLst>
              <a:ext uri="{FF2B5EF4-FFF2-40B4-BE49-F238E27FC236}">
                <a16:creationId xmlns:a16="http://schemas.microsoft.com/office/drawing/2014/main" id="{FDC8DC34-7B2B-404D-A25F-CB06FFE72FD7}"/>
              </a:ext>
            </a:extLst>
          </p:cNvPr>
          <p:cNvSpPr txBox="1">
            <a:spLocks/>
          </p:cNvSpPr>
          <p:nvPr/>
        </p:nvSpPr>
        <p:spPr>
          <a:xfrm>
            <a:off x="6876335" y="1438176"/>
            <a:ext cx="3950616" cy="42259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800" kern="12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800" kern="12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800" kern="12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800" kern="12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全局变量和全局函数</a:t>
            </a:r>
          </a:p>
        </p:txBody>
      </p:sp>
    </p:spTree>
    <p:extLst>
      <p:ext uri="{BB962C8B-B14F-4D97-AF65-F5344CB8AC3E}">
        <p14:creationId xmlns:p14="http://schemas.microsoft.com/office/powerpoint/2010/main" val="40839865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226575-7330-4289-AD7B-AE671B935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系统设计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AF06C64-3834-4691-9B2D-1C48BCED1EF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6" y="1435607"/>
            <a:ext cx="11048070" cy="5245111"/>
          </a:xfrm>
        </p:spPr>
        <p:txBody>
          <a:bodyPr>
            <a:normAutofit lnSpcReduction="10000"/>
          </a:bodyPr>
          <a:lstStyle/>
          <a:p>
            <a:pPr>
              <a:lnSpc>
                <a:spcPct val="160000"/>
              </a:lnSpc>
            </a:pPr>
            <a:r>
              <a:rPr lang="zh-CN" altLang="en-US" sz="2000" dirty="0"/>
              <a:t>数据库设计</a:t>
            </a:r>
            <a:endParaRPr lang="en-US" altLang="zh-CN" sz="2000" dirty="0"/>
          </a:p>
          <a:p>
            <a:pPr lvl="1">
              <a:lnSpc>
                <a:spcPct val="160000"/>
              </a:lnSpc>
            </a:pPr>
            <a:r>
              <a:rPr lang="zh-CN" altLang="en-US" sz="2000" dirty="0"/>
              <a:t>将所有数据存储在六张表中</a:t>
            </a:r>
            <a:endParaRPr lang="en-US" altLang="zh-CN" sz="2000" dirty="0"/>
          </a:p>
          <a:p>
            <a:pPr lvl="1">
              <a:lnSpc>
                <a:spcPct val="160000"/>
              </a:lnSpc>
            </a:pPr>
            <a:r>
              <a:rPr lang="en-US" altLang="zh-CN" sz="2000" dirty="0"/>
              <a:t>admin</a:t>
            </a:r>
            <a:r>
              <a:rPr lang="zh-CN" altLang="en-US" sz="2000" dirty="0"/>
              <a:t>表：管理员信息表，存储管理员的</a:t>
            </a:r>
            <a:r>
              <a:rPr lang="en-US" altLang="zh-CN" sz="2000" dirty="0"/>
              <a:t>id</a:t>
            </a:r>
            <a:r>
              <a:rPr lang="zh-CN" altLang="en-US" sz="2000" dirty="0"/>
              <a:t>、管理员账号、管理员密码</a:t>
            </a:r>
          </a:p>
          <a:p>
            <a:pPr lvl="1">
              <a:lnSpc>
                <a:spcPct val="160000"/>
              </a:lnSpc>
            </a:pPr>
            <a:r>
              <a:rPr lang="en-US" altLang="zh-CN" sz="2000" dirty="0"/>
              <a:t>class</a:t>
            </a:r>
            <a:r>
              <a:rPr lang="zh-CN" altLang="en-US" sz="2000" dirty="0"/>
              <a:t>表：班级信息表，存储班级</a:t>
            </a:r>
            <a:r>
              <a:rPr lang="en-US" altLang="zh-CN" sz="2000" dirty="0"/>
              <a:t>id</a:t>
            </a:r>
            <a:r>
              <a:rPr lang="zh-CN" altLang="en-US" sz="2000" dirty="0"/>
              <a:t>、班级名、班级专业、班级人数、班主任</a:t>
            </a:r>
            <a:endParaRPr lang="en-US" altLang="zh-CN" sz="2000" dirty="0"/>
          </a:p>
          <a:p>
            <a:pPr lvl="1">
              <a:lnSpc>
                <a:spcPct val="160000"/>
              </a:lnSpc>
            </a:pPr>
            <a:r>
              <a:rPr lang="en-US" altLang="zh-CN" sz="2000" dirty="0"/>
              <a:t>student</a:t>
            </a:r>
            <a:r>
              <a:rPr lang="zh-CN" altLang="en-US" sz="2000" dirty="0"/>
              <a:t>表：学生信息表，存储学生</a:t>
            </a:r>
            <a:r>
              <a:rPr lang="en-US" altLang="zh-CN" sz="2000" dirty="0"/>
              <a:t>id</a:t>
            </a:r>
            <a:r>
              <a:rPr lang="zh-CN" altLang="en-US" sz="2000" dirty="0"/>
              <a:t>、学生姓名、性别、年龄、专业、所属班级</a:t>
            </a:r>
            <a:r>
              <a:rPr lang="en-US" altLang="zh-CN" sz="2000" dirty="0"/>
              <a:t>id</a:t>
            </a:r>
            <a:r>
              <a:rPr lang="zh-CN" altLang="en-US" sz="2000" dirty="0"/>
              <a:t>、籍贯、联系方式、学生密码、学生状态</a:t>
            </a:r>
          </a:p>
          <a:p>
            <a:pPr lvl="1">
              <a:lnSpc>
                <a:spcPct val="160000"/>
              </a:lnSpc>
            </a:pPr>
            <a:r>
              <a:rPr lang="en-US" altLang="zh-CN" sz="2000" dirty="0"/>
              <a:t>course</a:t>
            </a:r>
            <a:r>
              <a:rPr lang="zh-CN" altLang="en-US" sz="2000" dirty="0"/>
              <a:t>表：课程信息表，存储课程</a:t>
            </a:r>
            <a:r>
              <a:rPr lang="en-US" altLang="zh-CN" sz="2000" dirty="0"/>
              <a:t>id</a:t>
            </a:r>
            <a:r>
              <a:rPr lang="zh-CN" altLang="en-US" sz="2000" dirty="0"/>
              <a:t>、课程名、任课教师、开课学期、上课地点、上课时间、学分数</a:t>
            </a:r>
          </a:p>
          <a:p>
            <a:pPr lvl="1">
              <a:lnSpc>
                <a:spcPct val="160000"/>
              </a:lnSpc>
            </a:pPr>
            <a:r>
              <a:rPr lang="en-US" altLang="zh-CN" sz="2000" dirty="0"/>
              <a:t>score</a:t>
            </a:r>
            <a:r>
              <a:rPr lang="zh-CN" altLang="en-US" sz="2000" dirty="0"/>
              <a:t>表：成绩信息表，存储学生</a:t>
            </a:r>
            <a:r>
              <a:rPr lang="en-US" altLang="zh-CN" sz="2000" dirty="0"/>
              <a:t>id</a:t>
            </a:r>
            <a:r>
              <a:rPr lang="zh-CN" altLang="en-US" sz="2000" dirty="0"/>
              <a:t>、课程</a:t>
            </a:r>
            <a:r>
              <a:rPr lang="en-US" altLang="zh-CN" sz="2000" dirty="0"/>
              <a:t>id</a:t>
            </a:r>
            <a:r>
              <a:rPr lang="zh-CN" altLang="en-US" sz="2000" dirty="0"/>
              <a:t>、课程名、分数、任课教师</a:t>
            </a:r>
          </a:p>
          <a:p>
            <a:pPr lvl="1">
              <a:lnSpc>
                <a:spcPct val="160000"/>
              </a:lnSpc>
            </a:pPr>
            <a:r>
              <a:rPr lang="en-US" altLang="zh-CN" sz="2000" dirty="0" err="1"/>
              <a:t>student_course</a:t>
            </a:r>
            <a:r>
              <a:rPr lang="zh-CN" altLang="en-US" sz="2000" dirty="0"/>
              <a:t>表：学生选课表，存储选课学生</a:t>
            </a:r>
            <a:r>
              <a:rPr lang="en-US" altLang="zh-CN" sz="2000" dirty="0"/>
              <a:t>id</a:t>
            </a:r>
            <a:r>
              <a:rPr lang="zh-CN" altLang="en-US" sz="2000" dirty="0"/>
              <a:t>和对应的选取课程的课程</a:t>
            </a:r>
            <a:r>
              <a:rPr lang="en-US" altLang="zh-CN" sz="2000" dirty="0"/>
              <a:t>id</a:t>
            </a:r>
          </a:p>
        </p:txBody>
      </p:sp>
    </p:spTree>
    <p:extLst>
      <p:ext uri="{BB962C8B-B14F-4D97-AF65-F5344CB8AC3E}">
        <p14:creationId xmlns:p14="http://schemas.microsoft.com/office/powerpoint/2010/main" val="39794090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4CD9B9-D683-44C0-985B-804DD732C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系统设计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4E3F0B3-84CD-4FE7-A148-CB379D903B8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CN" dirty="0"/>
              <a:t>admin</a:t>
            </a:r>
            <a:r>
              <a:rPr lang="zh-CN" altLang="en-US" dirty="0"/>
              <a:t>表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主码：</a:t>
            </a:r>
            <a:r>
              <a:rPr lang="en-US" altLang="zh-CN" dirty="0"/>
              <a:t>aid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417E1EA-CE6B-4863-B9FF-1AEC662ABB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776" y="2181893"/>
            <a:ext cx="7870343" cy="2494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1556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4CD9B9-D683-44C0-985B-804DD732C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系统设计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4E3F0B3-84CD-4FE7-A148-CB379D903B8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/>
              <a:t>class</a:t>
            </a:r>
            <a:r>
              <a:rPr lang="zh-CN" altLang="en-US" dirty="0"/>
              <a:t>表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主码：</a:t>
            </a:r>
            <a:r>
              <a:rPr lang="en-US" altLang="zh-CN" dirty="0" err="1"/>
              <a:t>classId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8AA23F0-FD74-4EAB-933C-8A0BC41F05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434" y="1997226"/>
            <a:ext cx="7432773" cy="2863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2394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4CD9B9-D683-44C0-985B-804DD732C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系统设计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4E3F0B3-84CD-4FE7-A148-CB379D903B8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6" y="1435607"/>
            <a:ext cx="11048070" cy="5422393"/>
          </a:xfrm>
        </p:spPr>
        <p:txBody>
          <a:bodyPr>
            <a:normAutofit lnSpcReduction="10000"/>
          </a:bodyPr>
          <a:lstStyle/>
          <a:p>
            <a:r>
              <a:rPr lang="en-US" altLang="zh-CN" dirty="0"/>
              <a:t>student</a:t>
            </a:r>
            <a:r>
              <a:rPr lang="zh-CN" altLang="en-US" dirty="0"/>
              <a:t>表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主码：</a:t>
            </a:r>
            <a:r>
              <a:rPr lang="en-US" altLang="zh-CN" dirty="0" err="1"/>
              <a:t>sId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外码：</a:t>
            </a:r>
            <a:r>
              <a:rPr lang="en-US" altLang="zh-CN" dirty="0"/>
              <a:t>class</a:t>
            </a:r>
            <a:r>
              <a:rPr lang="zh-CN" altLang="en-US" dirty="0"/>
              <a:t>（引用</a:t>
            </a:r>
            <a:r>
              <a:rPr lang="en-US" altLang="zh-CN" dirty="0"/>
              <a:t>class</a:t>
            </a:r>
            <a:r>
              <a:rPr lang="zh-CN" altLang="en-US" dirty="0"/>
              <a:t>表中的</a:t>
            </a:r>
            <a:r>
              <a:rPr lang="en-US" altLang="zh-CN" dirty="0" err="1"/>
              <a:t>classId</a:t>
            </a:r>
            <a:r>
              <a:rPr lang="zh-CN" altLang="en-US" dirty="0"/>
              <a:t>属性）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A551716-2C91-454F-A9A8-5840049922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434" y="1912775"/>
            <a:ext cx="6940544" cy="364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3911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4CD9B9-D683-44C0-985B-804DD732C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系统设计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4E3F0B3-84CD-4FE7-A148-CB379D903B8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6" y="1435607"/>
            <a:ext cx="11048070" cy="5422393"/>
          </a:xfrm>
        </p:spPr>
        <p:txBody>
          <a:bodyPr>
            <a:normAutofit/>
          </a:bodyPr>
          <a:lstStyle/>
          <a:p>
            <a:r>
              <a:rPr lang="en-US" altLang="zh-CN" dirty="0"/>
              <a:t>course</a:t>
            </a:r>
            <a:r>
              <a:rPr lang="zh-CN" altLang="en-US" dirty="0"/>
              <a:t>表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主码：</a:t>
            </a:r>
            <a:r>
              <a:rPr lang="en-US" altLang="zh-CN" dirty="0" err="1"/>
              <a:t>cId</a:t>
            </a:r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A37D8FA-435D-41A8-B6E2-F5951902FA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434" y="1985280"/>
            <a:ext cx="7907898" cy="3614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5309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4CD9B9-D683-44C0-985B-804DD732C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系统设计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4E3F0B3-84CD-4FE7-A148-CB379D903B8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6" y="1435607"/>
            <a:ext cx="11048070" cy="5422393"/>
          </a:xfrm>
        </p:spPr>
        <p:txBody>
          <a:bodyPr>
            <a:normAutofit/>
          </a:bodyPr>
          <a:lstStyle/>
          <a:p>
            <a:r>
              <a:rPr lang="en-US" altLang="zh-CN" dirty="0" err="1"/>
              <a:t>student_course</a:t>
            </a:r>
            <a:r>
              <a:rPr lang="zh-CN" altLang="en-US" dirty="0"/>
              <a:t>表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主码：</a:t>
            </a:r>
            <a:r>
              <a:rPr lang="en-US" altLang="zh-CN" dirty="0" err="1"/>
              <a:t>sId</a:t>
            </a:r>
            <a:r>
              <a:rPr lang="zh-CN" altLang="en-US" dirty="0"/>
              <a:t>、</a:t>
            </a:r>
            <a:r>
              <a:rPr lang="en-US" altLang="zh-CN" dirty="0" err="1"/>
              <a:t>cId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外码：</a:t>
            </a:r>
            <a:r>
              <a:rPr lang="en-US" altLang="zh-CN" dirty="0" err="1"/>
              <a:t>sId</a:t>
            </a:r>
            <a:r>
              <a:rPr lang="zh-CN" altLang="en-US" dirty="0"/>
              <a:t>（引用</a:t>
            </a:r>
            <a:r>
              <a:rPr lang="en-US" altLang="zh-CN" dirty="0"/>
              <a:t>student</a:t>
            </a:r>
            <a:r>
              <a:rPr lang="zh-CN" altLang="en-US" dirty="0"/>
              <a:t>表的</a:t>
            </a:r>
            <a:r>
              <a:rPr lang="en-US" altLang="zh-CN" dirty="0" err="1"/>
              <a:t>sId</a:t>
            </a:r>
            <a:r>
              <a:rPr lang="zh-CN" altLang="en-US" dirty="0"/>
              <a:t>属性）、</a:t>
            </a:r>
            <a:r>
              <a:rPr lang="en-US" altLang="zh-CN" dirty="0" err="1"/>
              <a:t>cId</a:t>
            </a:r>
            <a:r>
              <a:rPr lang="zh-CN" altLang="en-US" dirty="0"/>
              <a:t>（引用</a:t>
            </a:r>
            <a:r>
              <a:rPr lang="en-US" altLang="zh-CN" dirty="0"/>
              <a:t>course</a:t>
            </a:r>
            <a:r>
              <a:rPr lang="zh-CN" altLang="en-US" dirty="0"/>
              <a:t>的</a:t>
            </a:r>
            <a:r>
              <a:rPr lang="en-US" altLang="zh-CN" dirty="0" err="1"/>
              <a:t>cId</a:t>
            </a:r>
            <a:r>
              <a:rPr lang="zh-CN" altLang="en-US" dirty="0"/>
              <a:t>属性）</a:t>
            </a:r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0641A26-7A42-42F3-9ABE-8D1A29CAA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07" y="2093016"/>
            <a:ext cx="9593925" cy="3084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9873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4CD9B9-D683-44C0-985B-804DD732C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系统设计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4E3F0B3-84CD-4FE7-A148-CB379D903B8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6" y="1435607"/>
            <a:ext cx="11048070" cy="5422393"/>
          </a:xfrm>
        </p:spPr>
        <p:txBody>
          <a:bodyPr>
            <a:normAutofit/>
          </a:bodyPr>
          <a:lstStyle/>
          <a:p>
            <a:r>
              <a:rPr lang="en-US" altLang="zh-CN" dirty="0"/>
              <a:t>score</a:t>
            </a:r>
            <a:r>
              <a:rPr lang="zh-CN" altLang="en-US" dirty="0"/>
              <a:t>表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主码：</a:t>
            </a:r>
            <a:r>
              <a:rPr lang="en-US" altLang="zh-CN" dirty="0" err="1"/>
              <a:t>sid</a:t>
            </a:r>
            <a:r>
              <a:rPr lang="zh-CN" altLang="en-US" dirty="0"/>
              <a:t>、</a:t>
            </a:r>
            <a:r>
              <a:rPr lang="en-US" altLang="zh-CN" dirty="0" err="1"/>
              <a:t>cid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外码：</a:t>
            </a:r>
            <a:r>
              <a:rPr lang="en-US" altLang="zh-CN" dirty="0" err="1"/>
              <a:t>sid</a:t>
            </a:r>
            <a:r>
              <a:rPr lang="zh-CN" altLang="en-US" dirty="0"/>
              <a:t>（引用</a:t>
            </a:r>
            <a:r>
              <a:rPr lang="en-US" altLang="zh-CN" dirty="0"/>
              <a:t>student</a:t>
            </a:r>
            <a:r>
              <a:rPr lang="zh-CN" altLang="en-US" dirty="0"/>
              <a:t>表的</a:t>
            </a:r>
            <a:r>
              <a:rPr lang="en-US" altLang="zh-CN" dirty="0" err="1"/>
              <a:t>sId</a:t>
            </a:r>
            <a:r>
              <a:rPr lang="zh-CN" altLang="en-US" dirty="0"/>
              <a:t>属性）、</a:t>
            </a:r>
            <a:r>
              <a:rPr lang="en-US" altLang="zh-CN" dirty="0" err="1"/>
              <a:t>cid</a:t>
            </a:r>
            <a:r>
              <a:rPr lang="zh-CN" altLang="en-US" dirty="0"/>
              <a:t>（引用</a:t>
            </a:r>
            <a:r>
              <a:rPr lang="en-US" altLang="zh-CN" dirty="0"/>
              <a:t>course</a:t>
            </a:r>
            <a:r>
              <a:rPr lang="zh-CN" altLang="en-US" dirty="0"/>
              <a:t>的</a:t>
            </a:r>
            <a:r>
              <a:rPr lang="en-US" altLang="zh-CN" dirty="0" err="1"/>
              <a:t>cId</a:t>
            </a:r>
            <a:r>
              <a:rPr lang="zh-CN" altLang="en-US" dirty="0"/>
              <a:t>属性）</a:t>
            </a:r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4385F5F-D343-4587-A355-2C0ADA6413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434" y="2002536"/>
            <a:ext cx="7949232" cy="3240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1853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90EA8D-093B-4AEE-9B50-69AC7579D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系统设计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D4407E7-1C1E-4329-86A9-7CFDB6DB881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en-US" dirty="0"/>
              <a:t>具体功能：</a:t>
            </a:r>
            <a:endParaRPr lang="en-US" altLang="zh-CN" dirty="0"/>
          </a:p>
          <a:p>
            <a:pPr lvl="1"/>
            <a:r>
              <a:rPr lang="zh-CN" altLang="en-US" dirty="0"/>
              <a:t>登录流程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B80D940-21D1-4A07-AA6F-B0CFDC1A4D11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3536" y="1196454"/>
            <a:ext cx="8499142" cy="5661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830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53106E2-5D24-4776-A865-01F2916F45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系统设计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5CC0879-F652-44AC-BDDC-DA81A4ABAA7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en-US" dirty="0"/>
              <a:t>登录演示：</a:t>
            </a:r>
            <a:endParaRPr lang="en-US" altLang="zh-CN" dirty="0"/>
          </a:p>
          <a:p>
            <a:pPr lvl="1"/>
            <a:endParaRPr lang="zh-CN" altLang="en-US" dirty="0"/>
          </a:p>
        </p:txBody>
      </p:sp>
      <p:pic>
        <p:nvPicPr>
          <p:cNvPr id="5" name="login">
            <a:hlinkClick r:id="" action="ppaction://media"/>
            <a:extLst>
              <a:ext uri="{FF2B5EF4-FFF2-40B4-BE49-F238E27FC236}">
                <a16:creationId xmlns:a16="http://schemas.microsoft.com/office/drawing/2014/main" id="{DA69C18A-8DD1-4051-8382-8017FE1ED29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27163" y="1922934"/>
            <a:ext cx="9470209" cy="4892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4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6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大致内容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744769" y="1846156"/>
            <a:ext cx="8464545" cy="4031198"/>
          </a:xfrm>
        </p:spPr>
        <p:txBody>
          <a:bodyPr>
            <a:normAutofit/>
          </a:bodyPr>
          <a:lstStyle/>
          <a:p>
            <a:pPr>
              <a:lnSpc>
                <a:spcPct val="160000"/>
              </a:lnSpc>
              <a:buFont typeface="Wingdings" panose="05000000000000000000" pitchFamily="2" charset="2"/>
              <a:buChar char="l"/>
            </a:pPr>
            <a:r>
              <a:rPr lang="zh-CN" altLang="en-US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选题背景</a:t>
            </a:r>
            <a:endParaRPr lang="en-US" altLang="zh-CN" dirty="0"/>
          </a:p>
          <a:p>
            <a:pPr>
              <a:lnSpc>
                <a:spcPct val="160000"/>
              </a:lnSpc>
              <a:buFont typeface="Wingdings" panose="05000000000000000000" pitchFamily="2" charset="2"/>
              <a:buChar char="l"/>
            </a:pPr>
            <a:r>
              <a:rPr lang="zh-CN" altLang="en-US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功能介绍</a:t>
            </a:r>
            <a:endParaRPr lang="en-US" altLang="zh-CN" sz="2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60000"/>
              </a:lnSpc>
              <a:buFont typeface="Wingdings" panose="05000000000000000000" pitchFamily="2" charset="2"/>
              <a:buChar char="l"/>
            </a:pPr>
            <a:r>
              <a:rPr lang="en-US" altLang="zh-CN" dirty="0"/>
              <a:t> </a:t>
            </a:r>
            <a:r>
              <a:rPr lang="zh-CN" altLang="en-US" dirty="0"/>
              <a:t>系统主要设计 </a:t>
            </a:r>
            <a:r>
              <a:rPr lang="en-US" altLang="zh-CN" dirty="0"/>
              <a:t>+ </a:t>
            </a:r>
            <a:r>
              <a:rPr lang="zh-CN" altLang="en-US" dirty="0"/>
              <a:t>相关主要功能演示</a:t>
            </a:r>
            <a:endParaRPr lang="en-US" altLang="zh-CN" dirty="0"/>
          </a:p>
          <a:p>
            <a:pPr>
              <a:lnSpc>
                <a:spcPct val="160000"/>
              </a:lnSpc>
              <a:buFont typeface="Wingdings" panose="05000000000000000000" pitchFamily="2" charset="2"/>
              <a:buChar char="l"/>
            </a:pPr>
            <a:r>
              <a:rPr lang="zh-CN" altLang="en-US" dirty="0"/>
              <a:t>总结部分：存在的问题、未完善功能以及个人看法</a:t>
            </a:r>
            <a:endParaRPr lang="en-US" altLang="zh-CN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60000"/>
              </a:lnSpc>
              <a:buFont typeface="Wingdings" panose="05000000000000000000" pitchFamily="2" charset="2"/>
              <a:buChar char="l"/>
            </a:pPr>
            <a:endParaRPr lang="en-US" altLang="zh-CN" sz="2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5EB414-6416-48A5-A715-436ECF9DB9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系统设计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95F8746-2464-4341-9E60-068D7C38E5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6" y="1435607"/>
            <a:ext cx="11048070" cy="5422393"/>
          </a:xfrm>
        </p:spPr>
        <p:txBody>
          <a:bodyPr/>
          <a:lstStyle/>
          <a:p>
            <a:r>
              <a:rPr lang="zh-CN" altLang="en-US" dirty="0"/>
              <a:t>冻结用户处理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D465EB2-4540-498F-8E16-6DAB36E613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6520" y="1481614"/>
            <a:ext cx="8176969" cy="186706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7A7B010-811F-40CE-86EC-9463361B2A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8929" y="3480137"/>
            <a:ext cx="4808637" cy="324640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906479B-C6AD-4698-92CB-3DE3095C3A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3881" y="3509325"/>
            <a:ext cx="3582549" cy="3178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6106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86BD79-12A2-4711-958D-4093570472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系统设计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0AF33F4-B7AF-4C78-B5FE-D3E89FB0DAA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6" y="1435607"/>
            <a:ext cx="11048070" cy="5207789"/>
          </a:xfrm>
        </p:spPr>
        <p:txBody>
          <a:bodyPr/>
          <a:lstStyle/>
          <a:p>
            <a:r>
              <a:rPr lang="zh-CN" altLang="en-US" dirty="0"/>
              <a:t>主要代码：</a:t>
            </a:r>
            <a:endParaRPr lang="en-US" altLang="zh-CN" dirty="0"/>
          </a:p>
          <a:p>
            <a:pPr lvl="1"/>
            <a:r>
              <a:rPr lang="zh-CN" altLang="en-US" dirty="0"/>
              <a:t>判断用户名</a:t>
            </a:r>
            <a:r>
              <a:rPr lang="en-US" altLang="zh-CN" dirty="0"/>
              <a:t>/</a:t>
            </a:r>
            <a:r>
              <a:rPr lang="zh-CN" altLang="en-US" dirty="0"/>
              <a:t>密码是否正确：</a:t>
            </a:r>
            <a:r>
              <a:rPr lang="en-US" altLang="zh-CN" dirty="0"/>
              <a:t>select</a:t>
            </a:r>
          </a:p>
          <a:p>
            <a:pPr lvl="2"/>
            <a:r>
              <a:rPr lang="zh-CN" altLang="en-US" dirty="0"/>
              <a:t>如：</a:t>
            </a:r>
            <a:endParaRPr lang="en-US" altLang="zh-CN" dirty="0"/>
          </a:p>
          <a:p>
            <a:pPr lvl="2"/>
            <a:endParaRPr lang="en-US" altLang="zh-CN" dirty="0"/>
          </a:p>
          <a:p>
            <a:pPr lvl="1"/>
            <a:r>
              <a:rPr lang="zh-CN" altLang="en-US" dirty="0"/>
              <a:t>生成验证码：</a:t>
            </a:r>
            <a:endParaRPr lang="en-US" altLang="zh-CN" dirty="0"/>
          </a:p>
          <a:p>
            <a:pPr marL="457200" lvl="1" indent="0">
              <a:buNone/>
            </a:pPr>
            <a:r>
              <a:rPr lang="en-US" altLang="zh-CN" dirty="0"/>
              <a:t>	</a:t>
            </a:r>
            <a:r>
              <a:rPr lang="zh-CN" altLang="en-US" dirty="0"/>
              <a:t>重写</a:t>
            </a:r>
            <a:r>
              <a:rPr lang="en-US" altLang="zh-CN" dirty="0" err="1"/>
              <a:t>paintEvent</a:t>
            </a:r>
            <a:r>
              <a:rPr lang="zh-CN" altLang="en-US" dirty="0"/>
              <a:t>、</a:t>
            </a:r>
            <a:r>
              <a:rPr lang="en-US" altLang="zh-CN" dirty="0" err="1"/>
              <a:t>mousePressEvent</a:t>
            </a:r>
            <a:r>
              <a:rPr lang="zh-CN" altLang="en-US" dirty="0"/>
              <a:t>函数、设置随机颜色和随机字符生成、随机噪点、利用</a:t>
            </a:r>
            <a:r>
              <a:rPr lang="en-US" altLang="zh-CN" dirty="0"/>
              <a:t>timer</a:t>
            </a:r>
            <a:r>
              <a:rPr lang="zh-CN" altLang="en-US" dirty="0"/>
              <a:t>进行颜色刷新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r>
              <a:rPr lang="zh-CN" altLang="en-US" dirty="0"/>
              <a:t>冻结用户：</a:t>
            </a:r>
            <a:r>
              <a:rPr lang="en-US" altLang="zh-CN" dirty="0"/>
              <a:t>update</a:t>
            </a:r>
            <a:r>
              <a:rPr lang="zh-CN" altLang="en-US" dirty="0"/>
              <a:t>学生的</a:t>
            </a:r>
            <a:r>
              <a:rPr lang="en-US" altLang="zh-CN" dirty="0"/>
              <a:t>status</a:t>
            </a:r>
            <a:r>
              <a:rPr lang="zh-CN" altLang="en-US" dirty="0"/>
              <a:t>属性</a:t>
            </a:r>
            <a:endParaRPr lang="en-US" altLang="zh-CN" dirty="0"/>
          </a:p>
          <a:p>
            <a:pPr marL="457200" lvl="1" indent="0">
              <a:buNone/>
            </a:pPr>
            <a:r>
              <a:rPr lang="en-US" altLang="zh-CN" dirty="0"/>
              <a:t>	</a:t>
            </a:r>
            <a:r>
              <a:rPr lang="zh-CN" altLang="en-US" dirty="0"/>
              <a:t>如：</a:t>
            </a:r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24A797A-77D5-4DE9-85BB-B6696E80B7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136" y="2896132"/>
            <a:ext cx="10143099" cy="28196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835907D-D043-4210-AA9F-7BC22148F1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8750" y="5903446"/>
            <a:ext cx="8939853" cy="458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946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86BD79-12A2-4711-958D-4093570472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系统设计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0AF33F4-B7AF-4C78-B5FE-D3E89FB0DAA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6" y="1435607"/>
            <a:ext cx="11048070" cy="5207789"/>
          </a:xfrm>
        </p:spPr>
        <p:txBody>
          <a:bodyPr/>
          <a:lstStyle/>
          <a:p>
            <a:r>
              <a:rPr lang="zh-CN" altLang="en-US" dirty="0"/>
              <a:t>验证码部分：</a:t>
            </a:r>
            <a:endParaRPr lang="en-US" altLang="zh-CN" dirty="0"/>
          </a:p>
          <a:p>
            <a:pPr lvl="1"/>
            <a:r>
              <a:rPr lang="zh-CN" altLang="en-US" dirty="0"/>
              <a:t>重写</a:t>
            </a:r>
            <a:r>
              <a:rPr lang="en-US" altLang="zh-CN" dirty="0" err="1"/>
              <a:t>paintEvent</a:t>
            </a:r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4CB19FB-8B80-458E-B829-BEF1AE7255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3799" y="2447174"/>
            <a:ext cx="8718035" cy="3848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6551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86BD79-12A2-4711-958D-4093570472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系统设计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0AF33F4-B7AF-4C78-B5FE-D3E89FB0DAA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6" y="1435607"/>
            <a:ext cx="11048070" cy="5207789"/>
          </a:xfrm>
        </p:spPr>
        <p:txBody>
          <a:bodyPr/>
          <a:lstStyle/>
          <a:p>
            <a:r>
              <a:rPr lang="zh-CN" altLang="en-US" dirty="0"/>
              <a:t>验证码部分：</a:t>
            </a:r>
            <a:endParaRPr lang="en-US" altLang="zh-CN" dirty="0"/>
          </a:p>
          <a:p>
            <a:pPr lvl="1"/>
            <a:r>
              <a:rPr lang="zh-CN" altLang="en-US" dirty="0"/>
              <a:t>重写</a:t>
            </a:r>
            <a:r>
              <a:rPr lang="en-US" altLang="zh-CN" dirty="0" err="1"/>
              <a:t>mousePressEvent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r>
              <a:rPr lang="zh-CN" altLang="en-US" dirty="0"/>
              <a:t>颜色随时间刷新：</a:t>
            </a:r>
            <a:r>
              <a:rPr lang="en-US" altLang="zh-CN" dirty="0"/>
              <a:t>timer + </a:t>
            </a:r>
            <a:r>
              <a:rPr lang="en-US" altLang="zh-CN" dirty="0" err="1"/>
              <a:t>qsrand</a:t>
            </a:r>
            <a:r>
              <a:rPr lang="en-US" altLang="zh-CN" dirty="0"/>
              <a:t> + update</a:t>
            </a:r>
          </a:p>
          <a:p>
            <a:pPr marL="457200" lvl="1" indent="0">
              <a:buNone/>
            </a:pPr>
            <a:endParaRPr lang="en-US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3D124F1-FEF6-47B6-A617-03117E077C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1944" y="2424580"/>
            <a:ext cx="7026249" cy="131837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017EC44-818E-4730-B14C-AB5CFCB306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412" y="5422393"/>
            <a:ext cx="6127011" cy="99830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F0945E1-D2D7-4C3F-A845-E7A993C363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4819" y="4634951"/>
            <a:ext cx="5791702" cy="685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884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86BD79-12A2-4711-958D-4093570472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系统设计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0AF33F4-B7AF-4C78-B5FE-D3E89FB0DAA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6" y="1435607"/>
            <a:ext cx="11048070" cy="5207789"/>
          </a:xfrm>
        </p:spPr>
        <p:txBody>
          <a:bodyPr/>
          <a:lstStyle/>
          <a:p>
            <a:r>
              <a:rPr lang="zh-CN" altLang="en-US" dirty="0"/>
              <a:t>验证码部分：</a:t>
            </a:r>
            <a:endParaRPr lang="en-US" altLang="zh-CN" dirty="0"/>
          </a:p>
          <a:p>
            <a:pPr lvl="1"/>
            <a:r>
              <a:rPr lang="zh-CN" altLang="en-US" dirty="0"/>
              <a:t>随机验证码与随机颜色</a:t>
            </a:r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A487CD6-7EB2-4D5C-8E98-F6F06B04AB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5217" y="2532321"/>
            <a:ext cx="6081287" cy="373412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6504" y="3667891"/>
            <a:ext cx="3931768" cy="731492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8429105" y="3135754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具体效果：</a:t>
            </a:r>
          </a:p>
        </p:txBody>
      </p:sp>
    </p:spTree>
    <p:extLst>
      <p:ext uri="{BB962C8B-B14F-4D97-AF65-F5344CB8AC3E}">
        <p14:creationId xmlns:p14="http://schemas.microsoft.com/office/powerpoint/2010/main" val="34000389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165C8B-83DC-4E4E-AD84-38716C2EA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系统设计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5A2B475-567F-4123-B655-060F72CA647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en-US" dirty="0"/>
              <a:t>学生端主要功能：</a:t>
            </a:r>
            <a:endParaRPr lang="en-US" altLang="zh-CN" dirty="0"/>
          </a:p>
          <a:p>
            <a:r>
              <a:rPr lang="zh-CN" altLang="en-US" sz="2000" dirty="0"/>
              <a:t>①学生信息：查看个人基本信息、修改个人密码（动态提示错误信息）</a:t>
            </a:r>
          </a:p>
          <a:p>
            <a:r>
              <a:rPr lang="zh-CN" altLang="en-US" sz="2000" dirty="0"/>
              <a:t>②班级信息：查看个人所属班级基本情况</a:t>
            </a:r>
          </a:p>
          <a:p>
            <a:r>
              <a:rPr lang="zh-CN" altLang="en-US" sz="2000" dirty="0"/>
              <a:t>③成绩信息：查询个人成绩（可实现模糊查询）</a:t>
            </a:r>
          </a:p>
          <a:p>
            <a:r>
              <a:rPr lang="zh-CN" altLang="en-US" sz="2000" dirty="0"/>
              <a:t>④课程信息：查看个人所选所有课程、查询其他课程基本信息（可实现模糊查询）</a:t>
            </a:r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EE01FD7-C3A4-46A5-B483-B6896F5EC0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887" y="3602311"/>
            <a:ext cx="3595303" cy="303186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61C3AFD-206D-403A-A638-99A3E711A9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8699" y="3593684"/>
            <a:ext cx="3278483" cy="321863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DE2853A-97F2-4C7A-8209-933481934A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6573" y="3593684"/>
            <a:ext cx="3760384" cy="3171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3695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DED6C2-FA44-4398-BA29-F2A03CC9F5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系统设计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C2F24C1-60D9-4695-9FED-0C619924AB7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C5BF423-5582-4B22-BA17-9F4F12EA62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30" y="1766256"/>
            <a:ext cx="8078361" cy="405604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D4AB59C-F3A0-4690-9E6F-E4DBAAD44F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7865" y="1999521"/>
            <a:ext cx="3791605" cy="3589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434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1D03CA-CC09-4DAF-A516-6B629074C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系统设计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ACD5D9D-DA3F-46D8-96DC-3121D919FB0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6" y="1435607"/>
            <a:ext cx="11048070" cy="4974337"/>
          </a:xfrm>
        </p:spPr>
        <p:txBody>
          <a:bodyPr/>
          <a:lstStyle/>
          <a:p>
            <a:r>
              <a:rPr lang="zh-CN" altLang="en-US" dirty="0"/>
              <a:t>修改个人密码演示</a:t>
            </a:r>
          </a:p>
        </p:txBody>
      </p:sp>
      <p:pic>
        <p:nvPicPr>
          <p:cNvPr id="4" name="resetpwd">
            <a:hlinkClick r:id="" action="ppaction://media"/>
            <a:extLst>
              <a:ext uri="{FF2B5EF4-FFF2-40B4-BE49-F238E27FC236}">
                <a16:creationId xmlns:a16="http://schemas.microsoft.com/office/drawing/2014/main" id="{BCF3067A-00D2-4A3E-BDC4-5EB14110274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8117" y="2079418"/>
            <a:ext cx="7683728" cy="4330526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10C13AEF-6B7C-4A96-B554-E8B63C75CB07}"/>
              </a:ext>
            </a:extLst>
          </p:cNvPr>
          <p:cNvSpPr txBox="1"/>
          <p:nvPr/>
        </p:nvSpPr>
        <p:spPr>
          <a:xfrm>
            <a:off x="7896348" y="2306703"/>
            <a:ext cx="37561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具体实现：设置</a:t>
            </a:r>
            <a:r>
              <a:rPr lang="en-US" altLang="zh-CN" dirty="0" err="1"/>
              <a:t>textChanged</a:t>
            </a:r>
            <a:r>
              <a:rPr lang="zh-CN" altLang="en-US" dirty="0"/>
              <a:t>槽函数</a:t>
            </a:r>
            <a:endParaRPr lang="en-US" altLang="zh-CN" dirty="0"/>
          </a:p>
          <a:p>
            <a:r>
              <a:rPr lang="zh-CN" altLang="en-US" dirty="0"/>
              <a:t>例：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60F39DE-6DF5-4351-818F-4A679E3135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00465" y="3126770"/>
            <a:ext cx="4778275" cy="1921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921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4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3C7441-E964-4596-8AD8-DD05332877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系统设计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2FA1B3B-26DC-420B-9BF4-C7EB7415E1C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en-US" dirty="0"/>
              <a:t>课程模糊查询演示：</a:t>
            </a:r>
            <a:endParaRPr lang="en-US" altLang="zh-CN" dirty="0"/>
          </a:p>
          <a:p>
            <a:r>
              <a:rPr lang="zh-CN" altLang="en-US" dirty="0"/>
              <a:t>成绩模糊查询同理</a:t>
            </a:r>
            <a:endParaRPr lang="en-US" altLang="zh-CN" dirty="0"/>
          </a:p>
        </p:txBody>
      </p:sp>
      <p:pic>
        <p:nvPicPr>
          <p:cNvPr id="4" name="searchCourse">
            <a:hlinkClick r:id="" action="ppaction://media"/>
            <a:extLst>
              <a:ext uri="{FF2B5EF4-FFF2-40B4-BE49-F238E27FC236}">
                <a16:creationId xmlns:a16="http://schemas.microsoft.com/office/drawing/2014/main" id="{B1E24C9E-B5CA-4CCD-8E3E-DA2C559FB7A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102795" y="1329525"/>
            <a:ext cx="7874600" cy="4438102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161C3A7A-C24F-4F8F-B8BF-F9869421D311}"/>
              </a:ext>
            </a:extLst>
          </p:cNvPr>
          <p:cNvSpPr txBox="1"/>
          <p:nvPr/>
        </p:nvSpPr>
        <p:spPr>
          <a:xfrm>
            <a:off x="214605" y="5582961"/>
            <a:ext cx="29706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具体实现：使用</a:t>
            </a:r>
            <a:r>
              <a:rPr lang="en-US" altLang="zh-CN" dirty="0"/>
              <a:t>select + like</a:t>
            </a:r>
          </a:p>
          <a:p>
            <a:r>
              <a:rPr lang="zh-CN" altLang="en-US" dirty="0"/>
              <a:t>如：</a:t>
            </a:r>
            <a:endParaRPr lang="en-US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B7C9E2D-3246-4F65-B965-20B242D08D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98420" y="6009016"/>
            <a:ext cx="9793580" cy="579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511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8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D59048-B88E-48C3-9427-A618294B65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系统设计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77821ED-B428-4DB4-AC3A-B0E6FA85438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50247" y="1258325"/>
            <a:ext cx="11048070" cy="5599675"/>
          </a:xfrm>
        </p:spPr>
        <p:txBody>
          <a:bodyPr>
            <a:normAutofit lnSpcReduction="10000"/>
          </a:bodyPr>
          <a:lstStyle/>
          <a:p>
            <a:pPr>
              <a:lnSpc>
                <a:spcPct val="120000"/>
              </a:lnSpc>
            </a:pPr>
            <a:r>
              <a:rPr lang="zh-CN" altLang="en-US" sz="1600" dirty="0"/>
              <a:t>管理员端主要功能</a:t>
            </a:r>
            <a:endParaRPr lang="en-US" altLang="zh-CN" sz="1600" dirty="0"/>
          </a:p>
          <a:p>
            <a:pPr lvl="1">
              <a:lnSpc>
                <a:spcPct val="120000"/>
              </a:lnSpc>
            </a:pPr>
            <a:r>
              <a:rPr lang="zh-CN" altLang="zh-CN" sz="1600" dirty="0"/>
              <a:t>学生信息管理：</a:t>
            </a:r>
          </a:p>
          <a:p>
            <a:pPr lvl="2">
              <a:lnSpc>
                <a:spcPct val="120000"/>
              </a:lnSpc>
            </a:pPr>
            <a:r>
              <a:rPr lang="zh-CN" altLang="zh-CN" sz="1600" dirty="0"/>
              <a:t>查询学生基本信息、查看所有学生基本信息、修改学生基本信息、删除学生基本信息、重置学生密码、添加学生信息</a:t>
            </a:r>
            <a:endParaRPr lang="en-US" altLang="zh-CN" sz="1600" dirty="0"/>
          </a:p>
          <a:p>
            <a:pPr lvl="2">
              <a:lnSpc>
                <a:spcPct val="120000"/>
              </a:lnSpc>
            </a:pPr>
            <a:endParaRPr lang="zh-CN" altLang="zh-CN" sz="1600" dirty="0"/>
          </a:p>
          <a:p>
            <a:pPr lvl="1">
              <a:lnSpc>
                <a:spcPct val="120000"/>
              </a:lnSpc>
            </a:pPr>
            <a:r>
              <a:rPr lang="zh-CN" altLang="zh-CN" sz="1600" dirty="0"/>
              <a:t>班级信息管理：</a:t>
            </a:r>
          </a:p>
          <a:p>
            <a:pPr lvl="2">
              <a:lnSpc>
                <a:spcPct val="120000"/>
              </a:lnSpc>
            </a:pPr>
            <a:r>
              <a:rPr lang="zh-CN" altLang="zh-CN" sz="1600" dirty="0"/>
              <a:t>查询班级基本信息、查看所有班级信息、修改班级信息、删除班级信息、添加班级信息</a:t>
            </a:r>
            <a:endParaRPr lang="en-US" altLang="zh-CN" sz="1600" dirty="0"/>
          </a:p>
          <a:p>
            <a:pPr lvl="2">
              <a:lnSpc>
                <a:spcPct val="120000"/>
              </a:lnSpc>
            </a:pPr>
            <a:endParaRPr lang="zh-CN" altLang="zh-CN" sz="1600" dirty="0"/>
          </a:p>
          <a:p>
            <a:pPr lvl="1">
              <a:lnSpc>
                <a:spcPct val="120000"/>
              </a:lnSpc>
            </a:pPr>
            <a:r>
              <a:rPr lang="zh-CN" altLang="zh-CN" sz="1600" dirty="0"/>
              <a:t>课程信息管理：</a:t>
            </a:r>
          </a:p>
          <a:p>
            <a:pPr lvl="2">
              <a:lnSpc>
                <a:spcPct val="120000"/>
              </a:lnSpc>
            </a:pPr>
            <a:r>
              <a:rPr lang="zh-CN" altLang="zh-CN" sz="1600" dirty="0"/>
              <a:t>查询课程基本信息、查看所有课程信息、修改课程信息、删除课程信息、添加课程信息</a:t>
            </a:r>
            <a:endParaRPr lang="en-US" altLang="zh-CN" sz="1600" dirty="0"/>
          </a:p>
          <a:p>
            <a:pPr lvl="2">
              <a:lnSpc>
                <a:spcPct val="120000"/>
              </a:lnSpc>
            </a:pPr>
            <a:endParaRPr lang="zh-CN" altLang="zh-CN" sz="1600" dirty="0"/>
          </a:p>
          <a:p>
            <a:pPr lvl="1">
              <a:lnSpc>
                <a:spcPct val="120000"/>
              </a:lnSpc>
            </a:pPr>
            <a:r>
              <a:rPr lang="zh-CN" altLang="zh-CN" sz="1600" dirty="0"/>
              <a:t>成绩信息管理：</a:t>
            </a:r>
          </a:p>
          <a:p>
            <a:pPr lvl="2">
              <a:lnSpc>
                <a:spcPct val="120000"/>
              </a:lnSpc>
            </a:pPr>
            <a:r>
              <a:rPr lang="zh-CN" altLang="zh-CN" sz="1600" dirty="0"/>
              <a:t>查询成绩信息（包括根据学号查找和根据课程号查找）、查看所有成绩信息、添加成绩信息、修改成绩信息（仅可修改成绩）、学生个人成绩统计、课程成绩统计</a:t>
            </a:r>
            <a:endParaRPr lang="en-US" altLang="zh-CN" sz="1600" dirty="0"/>
          </a:p>
          <a:p>
            <a:pPr lvl="2">
              <a:lnSpc>
                <a:spcPct val="120000"/>
              </a:lnSpc>
            </a:pPr>
            <a:endParaRPr lang="zh-CN" altLang="zh-CN" sz="1600" dirty="0"/>
          </a:p>
          <a:p>
            <a:pPr lvl="1">
              <a:lnSpc>
                <a:spcPct val="120000"/>
              </a:lnSpc>
            </a:pPr>
            <a:r>
              <a:rPr lang="zh-CN" altLang="zh-CN" sz="1600" dirty="0"/>
              <a:t>选课信息管理：</a:t>
            </a:r>
          </a:p>
          <a:p>
            <a:pPr lvl="2">
              <a:lnSpc>
                <a:spcPct val="120000"/>
              </a:lnSpc>
            </a:pPr>
            <a:r>
              <a:rPr lang="zh-CN" altLang="zh-CN" sz="1600" dirty="0"/>
              <a:t>查询选课信息（包括根据学号查找和根据课程号查找）、查看所有选课信息、添加选课信息、删除选课信息</a:t>
            </a:r>
          </a:p>
          <a:p>
            <a:pPr marL="0" indent="0">
              <a:lnSpc>
                <a:spcPct val="120000"/>
              </a:lnSpc>
              <a:buNone/>
            </a:pP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1483500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dirty="0"/>
              <a:t>选题背景</a:t>
            </a:r>
            <a:endParaRPr lang="zh-CN" altLang="en-US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539496" y="1088136"/>
            <a:ext cx="9425598" cy="4031198"/>
          </a:xfrm>
        </p:spPr>
        <p:txBody>
          <a:bodyPr>
            <a:normAutofit/>
          </a:bodyPr>
          <a:lstStyle/>
          <a:p>
            <a:pPr>
              <a:lnSpc>
                <a:spcPct val="160000"/>
              </a:lnSpc>
              <a:buFont typeface="Wingdings" panose="05000000000000000000" pitchFamily="2" charset="2"/>
              <a:buChar char="l"/>
            </a:pPr>
            <a:r>
              <a:rPr lang="zh-CN" altLang="en-US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题目要求</a:t>
            </a:r>
            <a:endParaRPr lang="en-US" altLang="zh-CN" sz="2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3676" y="2195236"/>
            <a:ext cx="8253517" cy="3660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3801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774143-EB17-4346-8226-6CAC13E9D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系统设计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740E445-50C7-418E-BDA0-434FB320E68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27528" y="1316030"/>
            <a:ext cx="11048070" cy="4225939"/>
          </a:xfrm>
        </p:spPr>
        <p:txBody>
          <a:bodyPr/>
          <a:lstStyle/>
          <a:p>
            <a:r>
              <a:rPr lang="zh-CN" altLang="en-US" dirty="0"/>
              <a:t>界面展示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F35C5A7-62A7-4804-AC64-AE4B13D561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646" y="2123502"/>
            <a:ext cx="3798866" cy="337069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4991C1F-B61C-4497-AA01-3D63D0890D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1563" y="102131"/>
            <a:ext cx="4525368" cy="305516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84C10A6-758A-411D-BAFA-8699CBD395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4755" y="3428999"/>
            <a:ext cx="4198984" cy="3475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2111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C91830-082D-477A-B8B6-A0A5A8733C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系统设计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CD47E566-6362-4ABC-97E9-15968A44FCD5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1498111" y="1780333"/>
            <a:ext cx="8104322" cy="422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7760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9FC32B-B3FD-4517-91D8-8CDD7DAB79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系统设计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5515240-5F35-49CB-9334-0D0C8430C66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en-US" dirty="0"/>
              <a:t>导出</a:t>
            </a:r>
            <a:r>
              <a:rPr lang="en-US" altLang="zh-CN" dirty="0"/>
              <a:t>Excel</a:t>
            </a:r>
            <a:r>
              <a:rPr lang="zh-CN" altLang="en-US" dirty="0"/>
              <a:t>演示</a:t>
            </a:r>
          </a:p>
        </p:txBody>
      </p:sp>
      <p:pic>
        <p:nvPicPr>
          <p:cNvPr id="4" name="exportTable">
            <a:hlinkClick r:id="" action="ppaction://media"/>
            <a:extLst>
              <a:ext uri="{FF2B5EF4-FFF2-40B4-BE49-F238E27FC236}">
                <a16:creationId xmlns:a16="http://schemas.microsoft.com/office/drawing/2014/main" id="{717C6955-D07D-463F-A835-15B8D049466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88566" y="2015262"/>
            <a:ext cx="8592553" cy="4842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048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8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7175D5F-229B-4D3B-B461-67632BD43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系统设计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CC0D76D-CA41-472E-91C8-E115334E64F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en-US" dirty="0"/>
              <a:t>导出</a:t>
            </a:r>
            <a:r>
              <a:rPr lang="en-US" altLang="zh-CN" dirty="0"/>
              <a:t>Excel</a:t>
            </a:r>
            <a:r>
              <a:rPr lang="zh-CN" altLang="en-US" dirty="0"/>
              <a:t>实现：</a:t>
            </a:r>
            <a:endParaRPr lang="en-US" altLang="zh-CN" dirty="0"/>
          </a:p>
          <a:p>
            <a:pPr lvl="1"/>
            <a:r>
              <a:rPr lang="en-US" altLang="zh-CN" dirty="0" err="1"/>
              <a:t>QAxObject</a:t>
            </a:r>
            <a:r>
              <a:rPr lang="zh-CN" altLang="en-US" dirty="0"/>
              <a:t>类 </a:t>
            </a:r>
            <a:r>
              <a:rPr lang="en-US" altLang="zh-CN" dirty="0"/>
              <a:t>+ </a:t>
            </a:r>
            <a:r>
              <a:rPr lang="en-US" altLang="zh-CN" dirty="0" err="1"/>
              <a:t>Excel.Application</a:t>
            </a:r>
            <a:endParaRPr lang="en-US" altLang="zh-CN" dirty="0"/>
          </a:p>
          <a:p>
            <a:pPr lvl="1"/>
            <a:r>
              <a:rPr lang="zh-CN" altLang="en-US" dirty="0"/>
              <a:t>部分代码如下：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CC70BA4-FE1C-46E1-92D0-B283E8DAC2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852" y="2886855"/>
            <a:ext cx="6302422" cy="3840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0871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42E7D2-6B7E-4FA5-B4D2-467EB7254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系统设计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C63383C-2CFA-47AB-831A-823FFE73E5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59" r="18911"/>
          <a:stretch/>
        </p:blipFill>
        <p:spPr>
          <a:xfrm>
            <a:off x="555437" y="1615633"/>
            <a:ext cx="8375399" cy="4533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3577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59C3A5-E080-4E4A-8C9D-32F4FABCA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系统设计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86F1198-7003-4DF2-B34B-4457AD1F83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0333" y="1520889"/>
            <a:ext cx="8856077" cy="5136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1524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493595-E58D-4E9C-830D-FA02934721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系统设计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ADCF26A-47B0-4077-956B-12A4B01E9C2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21207" y="1454269"/>
            <a:ext cx="4498662" cy="4225939"/>
          </a:xfrm>
        </p:spPr>
        <p:txBody>
          <a:bodyPr/>
          <a:lstStyle/>
          <a:p>
            <a:r>
              <a:rPr lang="zh-CN" altLang="en-US" dirty="0"/>
              <a:t>班级管理界面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2349E87-A712-4C1E-BB0D-CD35A27938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07" y="2242534"/>
            <a:ext cx="3612193" cy="360457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434A38D-452A-49C5-8A31-CA5DB173D8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0242" y="2052017"/>
            <a:ext cx="3856054" cy="3985605"/>
          </a:xfrm>
          <a:prstGeom prst="rect">
            <a:avLst/>
          </a:prstGeom>
        </p:spPr>
      </p:pic>
      <p:sp>
        <p:nvSpPr>
          <p:cNvPr id="6" name="内容占位符 2">
            <a:extLst>
              <a:ext uri="{FF2B5EF4-FFF2-40B4-BE49-F238E27FC236}">
                <a16:creationId xmlns:a16="http://schemas.microsoft.com/office/drawing/2014/main" id="{E1C0E64F-2171-410A-AC34-561BE09207B6}"/>
              </a:ext>
            </a:extLst>
          </p:cNvPr>
          <p:cNvSpPr txBox="1">
            <a:spLocks/>
          </p:cNvSpPr>
          <p:nvPr/>
        </p:nvSpPr>
        <p:spPr>
          <a:xfrm>
            <a:off x="5292261" y="1454268"/>
            <a:ext cx="4498662" cy="42259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800" kern="12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800" kern="12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800" kern="12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800" kern="12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课程管理界面</a:t>
            </a:r>
          </a:p>
        </p:txBody>
      </p:sp>
    </p:spTree>
    <p:extLst>
      <p:ext uri="{BB962C8B-B14F-4D97-AF65-F5344CB8AC3E}">
        <p14:creationId xmlns:p14="http://schemas.microsoft.com/office/powerpoint/2010/main" val="8849833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523AA09-444B-4F1D-818F-FD33DF94F3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系统设计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A0044E3-248B-4C3F-AE9C-B2E85DFD6F6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en-US" dirty="0"/>
              <a:t>成绩管理界面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CE472AB-6A09-461C-B932-BC45CA2548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629" y="1954806"/>
            <a:ext cx="9486722" cy="4910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8540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5AE48C-3268-4920-AD96-4855FE9CE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系统设计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A00083C-085D-46EC-B28C-D666A6B85CE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en-US" dirty="0"/>
              <a:t>成绩管理演示</a:t>
            </a:r>
          </a:p>
        </p:txBody>
      </p:sp>
      <p:pic>
        <p:nvPicPr>
          <p:cNvPr id="4" name="gradeManage">
            <a:hlinkClick r:id="" action="ppaction://media"/>
            <a:extLst>
              <a:ext uri="{FF2B5EF4-FFF2-40B4-BE49-F238E27FC236}">
                <a16:creationId xmlns:a16="http://schemas.microsoft.com/office/drawing/2014/main" id="{108BEBB7-C667-41C4-A9A1-7410D42D001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97086" y="1899570"/>
            <a:ext cx="8797827" cy="4958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744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0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DC43D2-FD6C-45FF-AEA0-D9DE48580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系统设计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CF1ED75-B9A1-4B64-8E97-5EEF0614AC3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en-US" dirty="0"/>
              <a:t>成绩管理实现：</a:t>
            </a:r>
            <a:endParaRPr lang="en-US" altLang="zh-CN" dirty="0"/>
          </a:p>
          <a:p>
            <a:endParaRPr lang="en-US" altLang="zh-CN" dirty="0"/>
          </a:p>
          <a:p>
            <a:pPr lvl="1"/>
            <a:r>
              <a:rPr lang="zh-CN" altLang="en-US" dirty="0"/>
              <a:t>实时显示选中信息：</a:t>
            </a:r>
            <a:endParaRPr lang="en-US" altLang="zh-CN" dirty="0"/>
          </a:p>
          <a:p>
            <a:pPr lvl="2"/>
            <a:r>
              <a:rPr lang="zh-CN" altLang="en-US" dirty="0"/>
              <a:t>设置</a:t>
            </a:r>
            <a:r>
              <a:rPr lang="en-US" altLang="zh-CN" dirty="0" err="1"/>
              <a:t>TableWidget</a:t>
            </a:r>
            <a:r>
              <a:rPr lang="zh-CN" altLang="en-US" dirty="0"/>
              <a:t>的</a:t>
            </a:r>
            <a:r>
              <a:rPr lang="en-US" altLang="zh-CN" dirty="0" err="1"/>
              <a:t>cellCliked</a:t>
            </a:r>
            <a:r>
              <a:rPr lang="zh-CN" altLang="en-US" dirty="0"/>
              <a:t>函数，然后获取对应单元格所在行的信息</a:t>
            </a:r>
            <a:endParaRPr lang="en-US" altLang="zh-CN" dirty="0"/>
          </a:p>
          <a:p>
            <a:pPr lvl="2"/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95C2593-F9A4-43DC-9368-5E0E8C5F09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4079" y="3952522"/>
            <a:ext cx="5985727" cy="233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7062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dirty="0"/>
              <a:t>选题背景</a:t>
            </a:r>
            <a:endParaRPr lang="zh-CN" altLang="en-US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539496" y="1088136"/>
            <a:ext cx="9425598" cy="4031198"/>
          </a:xfrm>
        </p:spPr>
        <p:txBody>
          <a:bodyPr>
            <a:normAutofit/>
          </a:bodyPr>
          <a:lstStyle/>
          <a:p>
            <a:pPr>
              <a:lnSpc>
                <a:spcPct val="160000"/>
              </a:lnSpc>
              <a:buFont typeface="Wingdings" panose="05000000000000000000" pitchFamily="2" charset="2"/>
              <a:buChar char="l"/>
            </a:pPr>
            <a:r>
              <a:rPr lang="zh-CN" altLang="en-US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原因一：</a:t>
            </a:r>
            <a:r>
              <a:rPr lang="zh-CN" altLang="en-US" dirty="0"/>
              <a:t>有过类似的图形界面开发经验</a:t>
            </a:r>
            <a:endParaRPr lang="en-US" altLang="zh-CN" dirty="0"/>
          </a:p>
          <a:p>
            <a:pPr marL="0" indent="0">
              <a:lnSpc>
                <a:spcPct val="160000"/>
              </a:lnSpc>
              <a:buNone/>
            </a:pPr>
            <a:endParaRPr lang="en-US" altLang="zh-CN" sz="2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C0DF9E1-C460-4ECA-9AA3-A422BBA79E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6866" y="1728216"/>
            <a:ext cx="7683837" cy="4971895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BF5247C1-015E-48AB-837A-F9E509BE8ECC}"/>
              </a:ext>
            </a:extLst>
          </p:cNvPr>
          <p:cNvSpPr txBox="1"/>
          <p:nvPr/>
        </p:nvSpPr>
        <p:spPr>
          <a:xfrm>
            <a:off x="349532" y="3498980"/>
            <a:ext cx="14590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    JavaFX</a:t>
            </a:r>
          </a:p>
          <a:p>
            <a:r>
              <a:rPr lang="en-US" altLang="zh-CN" dirty="0" err="1"/>
              <a:t>SceneBuilder</a:t>
            </a:r>
            <a:endParaRPr lang="zh-CN" altLang="en-US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CBB3EFC-62C4-4AC3-B94E-AC035159C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系统设计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ADFE41C-C5BD-4A43-91A3-AE47F5D7C9E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en-US" dirty="0"/>
              <a:t>成绩统计：</a:t>
            </a:r>
            <a:endParaRPr lang="en-US" altLang="zh-CN" dirty="0"/>
          </a:p>
          <a:p>
            <a:pPr lvl="1"/>
            <a:r>
              <a:rPr lang="zh-CN" altLang="en-US" dirty="0"/>
              <a:t>直接使用</a:t>
            </a:r>
            <a:r>
              <a:rPr lang="en-US" altLang="zh-CN" dirty="0"/>
              <a:t>select + </a:t>
            </a:r>
            <a:r>
              <a:rPr lang="en-US" altLang="zh-CN" dirty="0" err="1"/>
              <a:t>mysql</a:t>
            </a:r>
            <a:r>
              <a:rPr lang="zh-CN" altLang="en-US" dirty="0"/>
              <a:t>函数</a:t>
            </a:r>
            <a:r>
              <a:rPr lang="en-US" altLang="zh-CN" dirty="0"/>
              <a:t>(count,</a:t>
            </a:r>
            <a:r>
              <a:rPr lang="zh-CN" altLang="en-US" dirty="0"/>
              <a:t> </a:t>
            </a:r>
            <a:r>
              <a:rPr lang="en-US" altLang="zh-CN" dirty="0"/>
              <a:t>max,</a:t>
            </a:r>
            <a:r>
              <a:rPr lang="zh-CN" altLang="en-US" dirty="0"/>
              <a:t> </a:t>
            </a:r>
            <a:r>
              <a:rPr lang="en-US" altLang="zh-CN" dirty="0"/>
              <a:t>min,</a:t>
            </a:r>
            <a:r>
              <a:rPr lang="zh-CN" altLang="en-US" dirty="0"/>
              <a:t> </a:t>
            </a:r>
            <a:r>
              <a:rPr lang="en-US" altLang="zh-CN" dirty="0"/>
              <a:t>avg)</a:t>
            </a:r>
          </a:p>
          <a:p>
            <a:pPr lvl="1"/>
            <a:r>
              <a:rPr lang="zh-CN" altLang="en-US" dirty="0"/>
              <a:t>如：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r>
              <a:rPr lang="zh-CN" altLang="en-US" dirty="0"/>
              <a:t>统计已修学分总数</a:t>
            </a:r>
            <a:endParaRPr lang="en-US" altLang="zh-CN" dirty="0"/>
          </a:p>
          <a:p>
            <a:pPr lvl="1"/>
            <a:r>
              <a:rPr lang="zh-CN" altLang="en-US" dirty="0"/>
              <a:t>先选出学生选课记录，然后用</a:t>
            </a:r>
            <a:r>
              <a:rPr lang="en-US" altLang="zh-CN" dirty="0"/>
              <a:t>sum</a:t>
            </a:r>
            <a:r>
              <a:rPr lang="zh-CN" altLang="en-US" dirty="0"/>
              <a:t>函数计算学分总数</a:t>
            </a:r>
            <a:endParaRPr lang="en-US" altLang="zh-CN" dirty="0"/>
          </a:p>
          <a:p>
            <a:pPr lvl="1"/>
            <a:r>
              <a:rPr lang="en-US" altLang="zh-CN" dirty="0"/>
              <a:t>select</a:t>
            </a:r>
            <a:r>
              <a:rPr lang="zh-CN" altLang="en-US" dirty="0"/>
              <a:t>的嵌套</a:t>
            </a:r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2044025-2D2C-46EC-9478-651127E3AA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640" y="2833511"/>
            <a:ext cx="11968360" cy="59548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FB09B73-65D4-493F-96F9-5CD0E532EF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640" y="5391232"/>
            <a:ext cx="11471858" cy="1235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4565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2AACDC-F7C5-4090-9D10-493739287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系统设计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2F652D7-AC3C-4506-AC4C-73B6D929B8B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en-US" dirty="0"/>
              <a:t>选课信息管理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046A581-9E4A-47C2-B582-3D5B416A72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4916" y="1978921"/>
            <a:ext cx="4834565" cy="4626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13979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3B6E95-29B3-4646-AA21-E3A1C9548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系统设计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7B38024-EC20-4EEA-9203-27CA466A9A9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5" y="1435607"/>
            <a:ext cx="11534317" cy="4853226"/>
          </a:xfrm>
        </p:spPr>
        <p:txBody>
          <a:bodyPr/>
          <a:lstStyle/>
          <a:p>
            <a:r>
              <a:rPr lang="zh-CN" altLang="en-US" dirty="0"/>
              <a:t>密码加密存储：</a:t>
            </a:r>
            <a:endParaRPr lang="en-US" altLang="zh-CN" dirty="0"/>
          </a:p>
          <a:p>
            <a:pPr lvl="1"/>
            <a:r>
              <a:rPr lang="zh-CN" altLang="en-US" dirty="0"/>
              <a:t>利用</a:t>
            </a:r>
            <a:r>
              <a:rPr lang="en-US" altLang="zh-CN" dirty="0"/>
              <a:t>MD5</a:t>
            </a:r>
            <a:r>
              <a:rPr lang="zh-CN" altLang="en-US" dirty="0"/>
              <a:t>，将密码转换为</a:t>
            </a:r>
            <a:r>
              <a:rPr lang="en-US" altLang="zh-CN" dirty="0"/>
              <a:t>32</a:t>
            </a:r>
            <a:r>
              <a:rPr lang="zh-CN" altLang="en-US" dirty="0"/>
              <a:t>位</a:t>
            </a:r>
            <a:r>
              <a:rPr lang="en-US" altLang="zh-CN" dirty="0"/>
              <a:t>md5</a:t>
            </a:r>
            <a:r>
              <a:rPr lang="zh-CN" altLang="en-US" dirty="0"/>
              <a:t>码存储</a:t>
            </a:r>
            <a:endParaRPr lang="en-US" altLang="zh-CN" dirty="0"/>
          </a:p>
          <a:p>
            <a:pPr lvl="1"/>
            <a:r>
              <a:rPr lang="zh-CN" altLang="en-US" dirty="0"/>
              <a:t>如：</a:t>
            </a:r>
            <a:r>
              <a:rPr lang="zh-CN" altLang="en-US" dirty="0">
                <a:sym typeface="Wingdings" panose="05000000000000000000" pitchFamily="2" charset="2"/>
              </a:rPr>
              <a:t>（需要用到</a:t>
            </a:r>
            <a:r>
              <a:rPr lang="en-US" altLang="zh-CN" dirty="0" err="1">
                <a:sym typeface="Wingdings" panose="05000000000000000000" pitchFamily="2" charset="2"/>
              </a:rPr>
              <a:t>QCryptographicHash</a:t>
            </a:r>
            <a:r>
              <a:rPr lang="zh-CN" altLang="en-US" dirty="0">
                <a:sym typeface="Wingdings" panose="05000000000000000000" pitchFamily="2" charset="2"/>
              </a:rPr>
              <a:t>头文件）</a:t>
            </a:r>
            <a:endParaRPr lang="en-US" altLang="zh-CN" dirty="0"/>
          </a:p>
          <a:p>
            <a:pPr lvl="1"/>
            <a:endParaRPr lang="en-US" altLang="zh-CN" sz="1400" dirty="0">
              <a:solidFill>
                <a:srgbClr val="800080"/>
              </a:solidFill>
            </a:endParaRPr>
          </a:p>
          <a:p>
            <a:pPr lvl="1"/>
            <a:r>
              <a:rPr lang="en-US" altLang="zh-CN" sz="1400" dirty="0" err="1">
                <a:solidFill>
                  <a:srgbClr val="800080"/>
                </a:solidFill>
              </a:rPr>
              <a:t>QString</a:t>
            </a:r>
            <a:r>
              <a:rPr lang="en-US" altLang="zh-CN" sz="1400" dirty="0">
                <a:solidFill>
                  <a:srgbClr val="C0C0C0"/>
                </a:solidFill>
              </a:rPr>
              <a:t> </a:t>
            </a:r>
            <a:r>
              <a:rPr lang="en-US" altLang="zh-CN" sz="1400" dirty="0" err="1">
                <a:solidFill>
                  <a:srgbClr val="092E64"/>
                </a:solidFill>
              </a:rPr>
              <a:t>newPwd</a:t>
            </a:r>
            <a:r>
              <a:rPr lang="en-US" altLang="zh-CN" sz="1400" dirty="0">
                <a:solidFill>
                  <a:srgbClr val="C0C0C0"/>
                </a:solidFill>
              </a:rPr>
              <a:t> </a:t>
            </a:r>
            <a:r>
              <a:rPr lang="en-US" altLang="zh-CN" sz="1400" dirty="0"/>
              <a:t>=</a:t>
            </a:r>
            <a:r>
              <a:rPr lang="en-US" altLang="zh-CN" sz="1400" dirty="0">
                <a:solidFill>
                  <a:srgbClr val="C0C0C0"/>
                </a:solidFill>
              </a:rPr>
              <a:t> </a:t>
            </a:r>
            <a:r>
              <a:rPr lang="en-US" altLang="zh-CN" sz="1400" dirty="0" err="1">
                <a:solidFill>
                  <a:srgbClr val="800080"/>
                </a:solidFill>
              </a:rPr>
              <a:t>QCryptographicHash</a:t>
            </a:r>
            <a:r>
              <a:rPr lang="en-US" altLang="zh-CN" sz="1400" dirty="0"/>
              <a:t>::</a:t>
            </a:r>
            <a:r>
              <a:rPr lang="en-US" altLang="zh-CN" sz="1400" dirty="0">
                <a:solidFill>
                  <a:srgbClr val="00677C"/>
                </a:solidFill>
              </a:rPr>
              <a:t>hash</a:t>
            </a:r>
            <a:r>
              <a:rPr lang="en-US" altLang="zh-CN" sz="1400" dirty="0"/>
              <a:t>(</a:t>
            </a:r>
            <a:r>
              <a:rPr lang="en-US" altLang="zh-CN" sz="1400" dirty="0" err="1">
                <a:solidFill>
                  <a:srgbClr val="800000"/>
                </a:solidFill>
              </a:rPr>
              <a:t>ui</a:t>
            </a:r>
            <a:r>
              <a:rPr lang="en-US" altLang="zh-CN" sz="1400" dirty="0"/>
              <a:t>-&gt;</a:t>
            </a:r>
            <a:r>
              <a:rPr lang="en-US" altLang="zh-CN" sz="1400" dirty="0" err="1">
                <a:solidFill>
                  <a:srgbClr val="800000"/>
                </a:solidFill>
              </a:rPr>
              <a:t>newPwd_lineEdit</a:t>
            </a:r>
            <a:r>
              <a:rPr lang="en-US" altLang="zh-CN" sz="1400" dirty="0"/>
              <a:t>-&gt;</a:t>
            </a:r>
            <a:r>
              <a:rPr lang="en-US" altLang="zh-CN" sz="1400" dirty="0">
                <a:solidFill>
                  <a:srgbClr val="00677C"/>
                </a:solidFill>
              </a:rPr>
              <a:t>text</a:t>
            </a:r>
            <a:r>
              <a:rPr lang="en-US" altLang="zh-CN" sz="1400" dirty="0"/>
              <a:t>().</a:t>
            </a:r>
            <a:r>
              <a:rPr lang="en-US" altLang="zh-CN" sz="1400" dirty="0">
                <a:solidFill>
                  <a:srgbClr val="00677C"/>
                </a:solidFill>
              </a:rPr>
              <a:t>toLatin1</a:t>
            </a:r>
            <a:r>
              <a:rPr lang="en-US" altLang="zh-CN" sz="1400" dirty="0"/>
              <a:t>(),</a:t>
            </a:r>
            <a:r>
              <a:rPr lang="en-US" altLang="zh-CN" sz="1400" dirty="0">
                <a:solidFill>
                  <a:srgbClr val="C0C0C0"/>
                </a:solidFill>
              </a:rPr>
              <a:t> </a:t>
            </a:r>
            <a:r>
              <a:rPr lang="en-US" altLang="zh-CN" sz="1400" dirty="0" err="1">
                <a:solidFill>
                  <a:srgbClr val="800080"/>
                </a:solidFill>
              </a:rPr>
              <a:t>QCryptographicHash</a:t>
            </a:r>
            <a:r>
              <a:rPr lang="en-US" altLang="zh-CN" sz="1400" dirty="0"/>
              <a:t>::</a:t>
            </a:r>
            <a:r>
              <a:rPr lang="en-US" altLang="zh-CN" sz="1400" dirty="0">
                <a:solidFill>
                  <a:srgbClr val="800080"/>
                </a:solidFill>
              </a:rPr>
              <a:t>Md5</a:t>
            </a:r>
            <a:r>
              <a:rPr lang="en-US" altLang="zh-CN" sz="1400" dirty="0"/>
              <a:t>).</a:t>
            </a:r>
            <a:r>
              <a:rPr lang="en-US" altLang="zh-CN" sz="1400" dirty="0" err="1">
                <a:solidFill>
                  <a:srgbClr val="00677C"/>
                </a:solidFill>
              </a:rPr>
              <a:t>toHex</a:t>
            </a:r>
            <a:r>
              <a:rPr lang="en-US" altLang="zh-CN" sz="1400" dirty="0"/>
              <a:t>();</a:t>
            </a:r>
          </a:p>
          <a:p>
            <a:pPr lvl="1"/>
            <a:r>
              <a:rPr lang="zh-CN" altLang="en-US" dirty="0"/>
              <a:t>效果：</a:t>
            </a:r>
            <a:endParaRPr lang="en-US" altLang="zh-CN" dirty="0"/>
          </a:p>
          <a:p>
            <a:pPr lvl="1"/>
            <a:r>
              <a:rPr lang="en-US" altLang="zh-CN" dirty="0"/>
              <a:t>123456  </a:t>
            </a:r>
            <a:r>
              <a:rPr lang="en-US" altLang="zh-CN" dirty="0">
                <a:sym typeface="Wingdings" panose="05000000000000000000" pitchFamily="2" charset="2"/>
              </a:rPr>
              <a:t> e10adc3949ba59abbe56e057f20f883e</a:t>
            </a:r>
            <a:endParaRPr lang="en-US" altLang="zh-CN" dirty="0"/>
          </a:p>
          <a:p>
            <a:pPr lvl="2"/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655E674-470A-4432-BCF0-78E788E182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1607" y="4497638"/>
            <a:ext cx="7498730" cy="1493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24840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EFBF23-5BF4-488B-8A0F-48C1ADF2AF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总结部分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DF5F6A2-FD8B-4AEE-94BA-7EE1A82806D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51560" y="1528913"/>
            <a:ext cx="11888880" cy="422593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zh-CN" altLang="en-US" dirty="0"/>
              <a:t>① 存在问题：未实现邮件通知功能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	· </a:t>
            </a:r>
            <a:r>
              <a:rPr lang="zh-CN" altLang="en-US" dirty="0"/>
              <a:t>重置密码、冻结用户应有邮件通知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	· qt</a:t>
            </a:r>
            <a:r>
              <a:rPr lang="zh-CN" altLang="en-US" dirty="0"/>
              <a:t>的邮件发送接收需要同时配置</a:t>
            </a:r>
            <a:r>
              <a:rPr lang="en-US" altLang="zh-CN" dirty="0"/>
              <a:t>smtp</a:t>
            </a:r>
            <a:r>
              <a:rPr lang="zh-CN" altLang="en-US" dirty="0"/>
              <a:t>和</a:t>
            </a:r>
            <a:r>
              <a:rPr lang="en-US" altLang="zh-CN" dirty="0"/>
              <a:t>pop3</a:t>
            </a:r>
            <a:r>
              <a:rPr lang="zh-CN" altLang="en-US" dirty="0"/>
              <a:t>，实现较为繁琐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	· windows</a:t>
            </a:r>
            <a:r>
              <a:rPr lang="zh-CN" altLang="en-US" dirty="0"/>
              <a:t>下的</a:t>
            </a:r>
            <a:r>
              <a:rPr lang="en-US" altLang="zh-CN" dirty="0"/>
              <a:t>qt</a:t>
            </a:r>
            <a:r>
              <a:rPr lang="zh-CN" altLang="en-US" dirty="0"/>
              <a:t>缺少部分类，强行实现效果较差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②存在问题：数据库设置缺陷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	· </a:t>
            </a:r>
            <a:r>
              <a:rPr lang="zh-CN" altLang="en-US" dirty="0"/>
              <a:t>所有数据类型基本上都是</a:t>
            </a:r>
            <a:r>
              <a:rPr lang="en-US" altLang="zh-CN" dirty="0"/>
              <a:t>VARCHAR</a:t>
            </a:r>
            <a:r>
              <a:rPr lang="zh-CN" altLang="en-US" dirty="0"/>
              <a:t>，可能导致非法数据注入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	· </a:t>
            </a:r>
            <a:r>
              <a:rPr lang="zh-CN" altLang="en-US" dirty="0"/>
              <a:t>未考虑数据库的范式（部分表可能未达到第一范式）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	· </a:t>
            </a:r>
            <a:r>
              <a:rPr lang="zh-CN" altLang="en-US" dirty="0"/>
              <a:t>应该再增加一个</a:t>
            </a:r>
            <a:r>
              <a:rPr lang="en-US" altLang="zh-CN" dirty="0"/>
              <a:t>major</a:t>
            </a:r>
            <a:r>
              <a:rPr lang="zh-CN" altLang="en-US" dirty="0"/>
              <a:t>专业表，对用到</a:t>
            </a:r>
            <a:r>
              <a:rPr lang="en-US" altLang="zh-CN" dirty="0"/>
              <a:t>major</a:t>
            </a:r>
            <a:r>
              <a:rPr lang="zh-CN" altLang="en-US" dirty="0"/>
              <a:t>属性的表添加外键约束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77798755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43559AE-06E5-46F8-8E95-1DA700A3E7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总结部分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CD3E717-7F7D-4EF0-B911-3405C98BA90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5" y="1435607"/>
            <a:ext cx="11245067" cy="524511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/>
              <a:t>③ 存在问题：未设置输入格式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	·</a:t>
            </a:r>
            <a:r>
              <a:rPr lang="zh-CN" altLang="en-US" dirty="0"/>
              <a:t> 如修改密码时的格式限制：不能超过</a:t>
            </a:r>
            <a:r>
              <a:rPr lang="en-US" altLang="zh-CN" dirty="0"/>
              <a:t>xx</a:t>
            </a:r>
            <a:r>
              <a:rPr lang="zh-CN" altLang="en-US" dirty="0"/>
              <a:t>位、必须包含</a:t>
            </a:r>
            <a:r>
              <a:rPr lang="en-US" altLang="zh-CN" dirty="0"/>
              <a:t>xx</a:t>
            </a:r>
            <a:r>
              <a:rPr lang="zh-CN" altLang="en-US" dirty="0"/>
              <a:t>字符等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	· qt</a:t>
            </a:r>
            <a:r>
              <a:rPr lang="zh-CN" altLang="en-US" dirty="0"/>
              <a:t>和</a:t>
            </a:r>
            <a:r>
              <a:rPr lang="en-US" altLang="zh-CN" dirty="0" err="1"/>
              <a:t>c++</a:t>
            </a:r>
            <a:r>
              <a:rPr lang="zh-CN" altLang="en-US" dirty="0"/>
              <a:t>的正则表达式实现较为繁琐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④ 遇到的困难及解决办法：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	· qt</a:t>
            </a:r>
            <a:r>
              <a:rPr lang="zh-CN" altLang="en-US" dirty="0"/>
              <a:t>与</a:t>
            </a:r>
            <a:r>
              <a:rPr lang="en-US" altLang="zh-CN" dirty="0"/>
              <a:t>64</a:t>
            </a:r>
            <a:r>
              <a:rPr lang="zh-CN" altLang="en-US" dirty="0"/>
              <a:t>位</a:t>
            </a:r>
            <a:r>
              <a:rPr lang="en-US" altLang="zh-CN" dirty="0" err="1"/>
              <a:t>mysql</a:t>
            </a:r>
            <a:r>
              <a:rPr lang="zh-CN" altLang="en-US" dirty="0"/>
              <a:t>数据库连接失败</a:t>
            </a:r>
            <a:r>
              <a:rPr lang="en-US" altLang="zh-CN" dirty="0"/>
              <a:t>——</a:t>
            </a:r>
            <a:r>
              <a:rPr lang="zh-CN" altLang="en-US" dirty="0"/>
              <a:t>安装官方的</a:t>
            </a:r>
            <a:r>
              <a:rPr lang="en-US" altLang="zh-CN" dirty="0"/>
              <a:t>32</a:t>
            </a:r>
            <a:r>
              <a:rPr lang="zh-CN" altLang="en-US" dirty="0"/>
              <a:t>位驱动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	· </a:t>
            </a:r>
            <a:r>
              <a:rPr lang="zh-CN" altLang="en-US" dirty="0"/>
              <a:t>数据库不合法数据</a:t>
            </a:r>
            <a:r>
              <a:rPr lang="en-US" altLang="zh-CN" dirty="0"/>
              <a:t>——</a:t>
            </a:r>
            <a:r>
              <a:rPr lang="zh-CN" altLang="en-US" dirty="0"/>
              <a:t>添加完整性约束（如外键）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⑤ 仍需学习的部分：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	qt</a:t>
            </a:r>
            <a:r>
              <a:rPr lang="zh-CN" altLang="en-US" dirty="0"/>
              <a:t>多线程、</a:t>
            </a:r>
            <a:r>
              <a:rPr lang="en-US" altLang="zh-CN" dirty="0"/>
              <a:t>qt</a:t>
            </a:r>
            <a:r>
              <a:rPr lang="zh-CN" altLang="en-US" dirty="0"/>
              <a:t>网络编程、</a:t>
            </a:r>
            <a:r>
              <a:rPr lang="en-US" altLang="zh-CN" dirty="0"/>
              <a:t>qt</a:t>
            </a:r>
            <a:r>
              <a:rPr lang="zh-CN" altLang="en-US" dirty="0"/>
              <a:t>收发邮件、云数据库、数据库设计等</a:t>
            </a:r>
          </a:p>
        </p:txBody>
      </p:sp>
    </p:spTree>
    <p:extLst>
      <p:ext uri="{BB962C8B-B14F-4D97-AF65-F5344CB8AC3E}">
        <p14:creationId xmlns:p14="http://schemas.microsoft.com/office/powerpoint/2010/main" val="40526538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dirty="0"/>
              <a:t>选题背景</a:t>
            </a:r>
            <a:endParaRPr lang="zh-CN" altLang="en-US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539496" y="1088136"/>
            <a:ext cx="9425598" cy="4031198"/>
          </a:xfrm>
        </p:spPr>
        <p:txBody>
          <a:bodyPr>
            <a:normAutofit/>
          </a:bodyPr>
          <a:lstStyle/>
          <a:p>
            <a:pPr>
              <a:lnSpc>
                <a:spcPct val="160000"/>
              </a:lnSpc>
              <a:buFont typeface="Wingdings" panose="05000000000000000000" pitchFamily="2" charset="2"/>
              <a:buChar char="l"/>
            </a:pPr>
            <a:r>
              <a:rPr lang="zh-CN" altLang="en-US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原因一：</a:t>
            </a:r>
            <a:r>
              <a:rPr lang="zh-CN" altLang="en-US" dirty="0"/>
              <a:t>有过类似的图形界面开发经验</a:t>
            </a:r>
            <a:endParaRPr lang="en-US" altLang="zh-CN" dirty="0"/>
          </a:p>
          <a:p>
            <a:pPr marL="0" indent="0">
              <a:lnSpc>
                <a:spcPct val="160000"/>
              </a:lnSpc>
              <a:buNone/>
            </a:pPr>
            <a:endParaRPr lang="en-US" altLang="zh-CN" sz="2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F5247C1-015E-48AB-837A-F9E509BE8ECC}"/>
              </a:ext>
            </a:extLst>
          </p:cNvPr>
          <p:cNvSpPr txBox="1"/>
          <p:nvPr/>
        </p:nvSpPr>
        <p:spPr>
          <a:xfrm>
            <a:off x="246896" y="3722915"/>
            <a:ext cx="1782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Qt &amp; Qt Creator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9EDC4CC-CD3E-4675-99D1-184BF02C57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2356" y="1815925"/>
            <a:ext cx="9027392" cy="4967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0773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dirty="0"/>
              <a:t>选题背景</a:t>
            </a:r>
            <a:endParaRPr lang="zh-CN" altLang="en-US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539496" y="1088136"/>
            <a:ext cx="9425598" cy="852631"/>
          </a:xfrm>
        </p:spPr>
        <p:txBody>
          <a:bodyPr>
            <a:normAutofit/>
          </a:bodyPr>
          <a:lstStyle/>
          <a:p>
            <a:pPr>
              <a:lnSpc>
                <a:spcPct val="160000"/>
              </a:lnSpc>
              <a:buFont typeface="Wingdings" panose="05000000000000000000" pitchFamily="2" charset="2"/>
              <a:buChar char="l"/>
            </a:pPr>
            <a:r>
              <a:rPr lang="zh-CN" altLang="en-US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原因一：</a:t>
            </a:r>
            <a:r>
              <a:rPr lang="zh-CN" altLang="en-US" dirty="0"/>
              <a:t>有过类似的图形界面开发经验</a:t>
            </a:r>
            <a:endParaRPr lang="en-US" altLang="zh-CN" dirty="0"/>
          </a:p>
          <a:p>
            <a:pPr marL="0" indent="0">
              <a:lnSpc>
                <a:spcPct val="160000"/>
              </a:lnSpc>
              <a:buNone/>
            </a:pPr>
            <a:endParaRPr lang="en-US" altLang="zh-CN" sz="2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F5247C1-015E-48AB-837A-F9E509BE8ECC}"/>
              </a:ext>
            </a:extLst>
          </p:cNvPr>
          <p:cNvSpPr txBox="1"/>
          <p:nvPr/>
        </p:nvSpPr>
        <p:spPr>
          <a:xfrm>
            <a:off x="783821" y="5076635"/>
            <a:ext cx="2316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Qt &amp; Qt Creator</a:t>
            </a:r>
            <a:endParaRPr lang="zh-CN" altLang="en-US" sz="24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0091D4A-41D0-4D7C-93DA-1696569A0F7F}"/>
              </a:ext>
            </a:extLst>
          </p:cNvPr>
          <p:cNvSpPr txBox="1"/>
          <p:nvPr/>
        </p:nvSpPr>
        <p:spPr>
          <a:xfrm>
            <a:off x="1271732" y="2422586"/>
            <a:ext cx="13408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    JavaFX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4F56E05-A822-47A2-ADAA-C2E4ED2BA7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1747" y="1742212"/>
            <a:ext cx="4663074" cy="247119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AC4FA27-114E-434D-A6C3-76D1C6B6F9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4091" y="4293707"/>
            <a:ext cx="4260946" cy="2489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5832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dirty="0"/>
              <a:t>选题背景</a:t>
            </a:r>
            <a:endParaRPr lang="zh-CN" altLang="en-US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539496" y="1088136"/>
            <a:ext cx="9425598" cy="4031198"/>
          </a:xfrm>
        </p:spPr>
        <p:txBody>
          <a:bodyPr>
            <a:normAutofit/>
          </a:bodyPr>
          <a:lstStyle/>
          <a:p>
            <a:pPr>
              <a:lnSpc>
                <a:spcPct val="160000"/>
              </a:lnSpc>
              <a:buFont typeface="Wingdings" panose="05000000000000000000" pitchFamily="2" charset="2"/>
              <a:buChar char="l"/>
            </a:pPr>
            <a:r>
              <a:rPr lang="zh-CN" altLang="en-US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原因二：利用数据库处理数据简单快捷</a:t>
            </a:r>
            <a:endParaRPr lang="en-US" altLang="zh-CN" dirty="0"/>
          </a:p>
          <a:p>
            <a:pPr marL="0" indent="0">
              <a:lnSpc>
                <a:spcPct val="160000"/>
              </a:lnSpc>
              <a:buNone/>
            </a:pPr>
            <a:endParaRPr lang="en-US" altLang="zh-CN" sz="2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D7894C7-5D49-4E11-B596-52254B663D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503" y="2072249"/>
            <a:ext cx="4456795" cy="4292973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90D635FC-C9B7-4E43-8EEB-4B433E48273D}"/>
              </a:ext>
            </a:extLst>
          </p:cNvPr>
          <p:cNvSpPr txBox="1"/>
          <p:nvPr/>
        </p:nvSpPr>
        <p:spPr>
          <a:xfrm>
            <a:off x="1797342" y="6476603"/>
            <a:ext cx="2775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MySQL Workbench 8.0 CE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7193" y="2782115"/>
            <a:ext cx="6464807" cy="3051678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7985156" y="6180556"/>
            <a:ext cx="1657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cmd</a:t>
            </a:r>
            <a:r>
              <a:rPr lang="zh-CN" altLang="en-US" dirty="0"/>
              <a:t>中的</a:t>
            </a:r>
            <a:r>
              <a:rPr lang="en-US" altLang="zh-CN" dirty="0" err="1"/>
              <a:t>mysql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08896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dirty="0"/>
              <a:t>选题背景</a:t>
            </a:r>
            <a:endParaRPr lang="zh-CN" altLang="en-US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539496" y="1088136"/>
            <a:ext cx="9425598" cy="4031198"/>
          </a:xfrm>
        </p:spPr>
        <p:txBody>
          <a:bodyPr>
            <a:normAutofit/>
          </a:bodyPr>
          <a:lstStyle/>
          <a:p>
            <a:pPr>
              <a:lnSpc>
                <a:spcPct val="160000"/>
              </a:lnSpc>
              <a:buFont typeface="Wingdings" panose="05000000000000000000" pitchFamily="2" charset="2"/>
              <a:buChar char="l"/>
            </a:pPr>
            <a:r>
              <a:rPr lang="zh-CN" altLang="en-US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原因二：利用数据库处理数据简单快捷</a:t>
            </a:r>
            <a:endParaRPr lang="en-US" altLang="zh-CN" dirty="0"/>
          </a:p>
          <a:p>
            <a:pPr marL="0" indent="0">
              <a:lnSpc>
                <a:spcPct val="160000"/>
              </a:lnSpc>
              <a:buNone/>
            </a:pPr>
            <a:endParaRPr lang="en-US" altLang="zh-CN" sz="2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0D635FC-C9B7-4E43-8EEB-4B433E48273D}"/>
              </a:ext>
            </a:extLst>
          </p:cNvPr>
          <p:cNvSpPr txBox="1"/>
          <p:nvPr/>
        </p:nvSpPr>
        <p:spPr>
          <a:xfrm>
            <a:off x="372814" y="4004283"/>
            <a:ext cx="2775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MySQL Workbench 8.0 CE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EDBA4CD-56AB-45EA-898A-86A81B3124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615" y="1837141"/>
            <a:ext cx="7667168" cy="4703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9293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CFD83C-3E0C-4600-AE01-CA49CE3CCF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功能介绍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29ECB85-8C40-4590-8894-6916BEDACBD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6" y="1435607"/>
            <a:ext cx="11048070" cy="5030507"/>
          </a:xfrm>
        </p:spPr>
        <p:txBody>
          <a:bodyPr>
            <a:normAutofit/>
          </a:bodyPr>
          <a:lstStyle/>
          <a:p>
            <a:r>
              <a:rPr lang="zh-CN" altLang="en-US" dirty="0"/>
              <a:t>必要功能：</a:t>
            </a:r>
            <a:endParaRPr lang="en-US" altLang="zh-CN" dirty="0"/>
          </a:p>
          <a:p>
            <a:pPr lvl="1"/>
            <a:r>
              <a:rPr lang="zh-CN" altLang="en-US" dirty="0"/>
              <a:t>权限设置：学生和管理员权限不同，如学生仅可进行有限的查询</a:t>
            </a:r>
            <a:endParaRPr lang="en-US" altLang="zh-CN" dirty="0"/>
          </a:p>
          <a:p>
            <a:pPr lvl="1"/>
            <a:r>
              <a:rPr lang="zh-CN" altLang="en-US" dirty="0"/>
              <a:t>管理信息：管理员对所有数据的增删改查</a:t>
            </a:r>
            <a:endParaRPr lang="en-US" altLang="zh-CN" dirty="0"/>
          </a:p>
          <a:p>
            <a:pPr lvl="1"/>
            <a:r>
              <a:rPr lang="zh-CN" altLang="en-US" dirty="0"/>
              <a:t>数据保护：对隐私、关键数据的加密保护或权限访问控制</a:t>
            </a:r>
            <a:endParaRPr lang="en-US" altLang="zh-CN" dirty="0"/>
          </a:p>
          <a:p>
            <a:pPr lvl="1"/>
            <a:r>
              <a:rPr lang="zh-CN" altLang="en-US" dirty="0"/>
              <a:t>文件保存：将数据直接导出为</a:t>
            </a:r>
            <a:r>
              <a:rPr lang="en-US" altLang="zh-CN" dirty="0"/>
              <a:t>Excel</a:t>
            </a:r>
          </a:p>
          <a:p>
            <a:pPr lvl="1"/>
            <a:endParaRPr lang="en-US" altLang="zh-CN" dirty="0"/>
          </a:p>
          <a:p>
            <a:r>
              <a:rPr lang="zh-CN" altLang="en-US" dirty="0"/>
              <a:t>附加功能：</a:t>
            </a:r>
            <a:endParaRPr lang="en-US" altLang="zh-CN" dirty="0"/>
          </a:p>
          <a:p>
            <a:pPr lvl="1"/>
            <a:r>
              <a:rPr lang="zh-CN" altLang="en-US" dirty="0"/>
              <a:t>登录控制：角色控制、多次登录失败后限制登录</a:t>
            </a:r>
            <a:r>
              <a:rPr lang="en-US" altLang="zh-CN" dirty="0"/>
              <a:t>/</a:t>
            </a:r>
            <a:r>
              <a:rPr lang="zh-CN" altLang="en-US" dirty="0"/>
              <a:t>冻结账户</a:t>
            </a:r>
            <a:endParaRPr lang="en-US" altLang="zh-CN" dirty="0"/>
          </a:p>
          <a:p>
            <a:pPr lvl="1"/>
            <a:r>
              <a:rPr lang="zh-CN" altLang="en-US" dirty="0"/>
              <a:t>统计功能：利用数据库现有函数对部分信息直接进行统计</a:t>
            </a:r>
            <a:endParaRPr lang="en-US" altLang="zh-CN" dirty="0"/>
          </a:p>
          <a:p>
            <a:pPr lvl="1"/>
            <a:r>
              <a:rPr lang="zh-CN" altLang="en-US" dirty="0"/>
              <a:t>数据约束：数据库完整性约束（主码、外码等）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9600236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445</TotalTime>
  <Words>1028</Words>
  <Application>Microsoft Office PowerPoint</Application>
  <PresentationFormat>宽屏</PresentationFormat>
  <Paragraphs>250</Paragraphs>
  <Slides>44</Slides>
  <Notes>7</Notes>
  <HiddenSlides>0</HiddenSlides>
  <MMClips>5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44</vt:i4>
      </vt:variant>
    </vt:vector>
  </HeadingPairs>
  <TitlesOfParts>
    <vt:vector size="50" baseType="lpstr">
      <vt:lpstr>等线</vt:lpstr>
      <vt:lpstr>等线 Light</vt:lpstr>
      <vt:lpstr>微软雅黑</vt:lpstr>
      <vt:lpstr>Arial</vt:lpstr>
      <vt:lpstr>Wingdings</vt:lpstr>
      <vt:lpstr>Office 主题​​</vt:lpstr>
      <vt:lpstr>学生信息管理系统</vt:lpstr>
      <vt:lpstr>大致内容</vt:lpstr>
      <vt:lpstr>选题背景</vt:lpstr>
      <vt:lpstr>选题背景</vt:lpstr>
      <vt:lpstr>选题背景</vt:lpstr>
      <vt:lpstr>选题背景</vt:lpstr>
      <vt:lpstr>选题背景</vt:lpstr>
      <vt:lpstr>选题背景</vt:lpstr>
      <vt:lpstr>功能介绍</vt:lpstr>
      <vt:lpstr>系统设计</vt:lpstr>
      <vt:lpstr>系统设计</vt:lpstr>
      <vt:lpstr>系统设计</vt:lpstr>
      <vt:lpstr>系统设计</vt:lpstr>
      <vt:lpstr>系统设计</vt:lpstr>
      <vt:lpstr>系统设计</vt:lpstr>
      <vt:lpstr>系统设计</vt:lpstr>
      <vt:lpstr>系统设计</vt:lpstr>
      <vt:lpstr>系统设计</vt:lpstr>
      <vt:lpstr>系统设计</vt:lpstr>
      <vt:lpstr>系统设计</vt:lpstr>
      <vt:lpstr>系统设计</vt:lpstr>
      <vt:lpstr>系统设计</vt:lpstr>
      <vt:lpstr>系统设计</vt:lpstr>
      <vt:lpstr>系统设计</vt:lpstr>
      <vt:lpstr>系统设计</vt:lpstr>
      <vt:lpstr>系统设计</vt:lpstr>
      <vt:lpstr>系统设计</vt:lpstr>
      <vt:lpstr>系统设计</vt:lpstr>
      <vt:lpstr>系统设计</vt:lpstr>
      <vt:lpstr>系统设计</vt:lpstr>
      <vt:lpstr>系统设计</vt:lpstr>
      <vt:lpstr>系统设计</vt:lpstr>
      <vt:lpstr>系统设计</vt:lpstr>
      <vt:lpstr>系统设计</vt:lpstr>
      <vt:lpstr>系统设计</vt:lpstr>
      <vt:lpstr>系统设计</vt:lpstr>
      <vt:lpstr>系统设计</vt:lpstr>
      <vt:lpstr>系统设计</vt:lpstr>
      <vt:lpstr>系统设计</vt:lpstr>
      <vt:lpstr>系统设计</vt:lpstr>
      <vt:lpstr>系统设计</vt:lpstr>
      <vt:lpstr>系统设计</vt:lpstr>
      <vt:lpstr>总结部分</vt:lpstr>
      <vt:lpstr>总结部分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学生信息管理系统</dc:title>
  <dc:creator>529106896</dc:creator>
  <cp:lastModifiedBy>529106896</cp:lastModifiedBy>
  <cp:revision>104</cp:revision>
  <dcterms:created xsi:type="dcterms:W3CDTF">2021-07-25T13:32:18Z</dcterms:created>
  <dcterms:modified xsi:type="dcterms:W3CDTF">2021-07-26T04:45:46Z</dcterms:modified>
</cp:coreProperties>
</file>